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75" r:id="rId5"/>
    <p:sldId id="258" r:id="rId6"/>
    <p:sldId id="259" r:id="rId7"/>
    <p:sldId id="260" r:id="rId8"/>
    <p:sldId id="265" r:id="rId9"/>
    <p:sldId id="261" r:id="rId10"/>
    <p:sldId id="262" r:id="rId11"/>
    <p:sldId id="263" r:id="rId12"/>
    <p:sldId id="266" r:id="rId13"/>
    <p:sldId id="267" r:id="rId14"/>
    <p:sldId id="268" r:id="rId15"/>
    <p:sldId id="276" r:id="rId16"/>
    <p:sldId id="269" r:id="rId17"/>
    <p:sldId id="270" r:id="rId18"/>
    <p:sldId id="271" r:id="rId19"/>
    <p:sldId id="274" r:id="rId20"/>
    <p:sldId id="272" r:id="rId21"/>
    <p:sldId id="27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iza-74.ucoz.ru/_bl/203/093110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85852" y="642918"/>
            <a:ext cx="65008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Муниципальное общеобразовательное казённое учреждение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Фабричная Основная Общеобразовательная школа</a:t>
            </a:r>
          </a:p>
          <a:p>
            <a:pPr algn="ctr"/>
            <a:r>
              <a:rPr lang="ru-RU" b="1" dirty="0" err="1" smtClean="0">
                <a:solidFill>
                  <a:schemeClr val="bg1"/>
                </a:solidFill>
              </a:rPr>
              <a:t>пгт</a:t>
            </a:r>
            <a:r>
              <a:rPr lang="ru-RU" b="1" dirty="0" smtClean="0">
                <a:solidFill>
                  <a:schemeClr val="bg1"/>
                </a:solidFill>
              </a:rPr>
              <a:t> Лальск </a:t>
            </a:r>
            <a:r>
              <a:rPr lang="ru-RU" b="1" dirty="0" err="1" smtClean="0">
                <a:solidFill>
                  <a:schemeClr val="bg1"/>
                </a:solidFill>
              </a:rPr>
              <a:t>Лузского</a:t>
            </a:r>
            <a:r>
              <a:rPr lang="ru-RU" b="1" dirty="0" smtClean="0">
                <a:solidFill>
                  <a:schemeClr val="bg1"/>
                </a:solidFill>
              </a:rPr>
              <a:t> района Кировской области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2857496"/>
            <a:ext cx="76438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Тема урока:  </a:t>
            </a:r>
            <a:r>
              <a:rPr lang="ru-RU" sz="3200" b="1" i="1" dirty="0" smtClean="0">
                <a:solidFill>
                  <a:schemeClr val="bg1"/>
                </a:solidFill>
              </a:rPr>
              <a:t>Периметр многоугольника</a:t>
            </a:r>
          </a:p>
          <a:p>
            <a:pPr algn="ctr"/>
            <a:r>
              <a:rPr lang="ru-RU" sz="3200" b="1" i="1" dirty="0" smtClean="0">
                <a:solidFill>
                  <a:schemeClr val="bg1"/>
                </a:solidFill>
              </a:rPr>
              <a:t>      </a:t>
            </a:r>
            <a:r>
              <a:rPr lang="ru-RU" b="1" i="1" dirty="0" smtClean="0">
                <a:solidFill>
                  <a:schemeClr val="bg1"/>
                </a:solidFill>
              </a:rPr>
              <a:t>(2 класс)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                       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72066" y="5072074"/>
            <a:ext cx="3643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Учитель начальных классов</a:t>
            </a:r>
          </a:p>
          <a:p>
            <a:r>
              <a:rPr lang="ru-RU" b="1" dirty="0" err="1" smtClean="0">
                <a:solidFill>
                  <a:schemeClr val="bg1"/>
                </a:solidFill>
              </a:rPr>
              <a:t>Пластинина</a:t>
            </a:r>
            <a:r>
              <a:rPr lang="ru-RU" b="1" dirty="0" smtClean="0">
                <a:solidFill>
                  <a:schemeClr val="bg1"/>
                </a:solidFill>
              </a:rPr>
              <a:t> Галина Григорьевна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suryagroup.ru/ppt/imgs/5604ac7c06b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15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47664" y="2428868"/>
            <a:ext cx="7128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Периметр многоугольника</a:t>
            </a:r>
            <a:endParaRPr lang="ru-RU" sz="4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95736" y="1484784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Тема урока: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4725144"/>
            <a:ext cx="1584176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5508104" y="4653136"/>
            <a:ext cx="1440160" cy="1440160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авильный пятиугольник 6"/>
          <p:cNvSpPr/>
          <p:nvPr/>
        </p:nvSpPr>
        <p:spPr>
          <a:xfrm>
            <a:off x="7452320" y="3501008"/>
            <a:ext cx="1224136" cy="1080120"/>
          </a:xfrm>
          <a:prstGeom prst="pentagon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suryagroup.ru/ppt/imgs/5604ac7c06b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15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28794" y="1571612"/>
            <a:ext cx="564360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Периметр – это</a:t>
            </a:r>
          </a:p>
          <a:p>
            <a:endParaRPr lang="ru-RU" sz="28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длин</a:t>
            </a:r>
          </a:p>
          <a:p>
            <a:endParaRPr lang="ru-RU" sz="28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многоугольника.</a:t>
            </a:r>
          </a:p>
          <a:p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43504" y="1571612"/>
            <a:ext cx="2786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сумма</a:t>
            </a:r>
            <a:endParaRPr lang="ru-RU" sz="28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86116" y="2428868"/>
            <a:ext cx="2214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сторон</a:t>
            </a:r>
            <a:endParaRPr lang="ru-RU" sz="28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28794" y="3071810"/>
            <a:ext cx="314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suryagroup.ru/ppt/imgs/5604ac7c06b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15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00166" y="571480"/>
            <a:ext cx="70674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Что  такое периметр многоугольника?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14480" y="1357298"/>
            <a:ext cx="67866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Периметр  – это сумма длин сторон многоугольника.</a:t>
            </a:r>
            <a:endParaRPr lang="ru-RU" sz="2800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2500306"/>
            <a:ext cx="70396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Как найти периметр многоугольника? 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714480" y="3357562"/>
            <a:ext cx="67536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i="1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И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змерить стороны и найти их сумму.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57356" y="4643446"/>
            <a:ext cx="857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Arial" pitchFamily="34" charset="0"/>
                <a:cs typeface="Arial" pitchFamily="34" charset="0"/>
              </a:rPr>
              <a:t>Р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57422" y="4786322"/>
            <a:ext cx="49292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3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+ 4 +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3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+ 4 =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14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(см)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28673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suryagroup.ru/ppt/imgs/5604ac7c06b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54"/>
            <a:ext cx="9144000" cy="686115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71670" y="785794"/>
            <a:ext cx="5857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Проверка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57356" y="2143116"/>
            <a:ext cx="5929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Р = 5 + 5 + 5 + 5 = 20 (см)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43240" y="1500174"/>
            <a:ext cx="47863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Периметр квадрата</a:t>
            </a:r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28926" y="3071810"/>
            <a:ext cx="5143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Периметр треугольника</a:t>
            </a:r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57356" y="4000504"/>
            <a:ext cx="5000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Р = 7 + 7 + 5 = 19 (см)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suryagroup.ru/ppt/imgs/5604ac7c06b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154"/>
          </a:xfrm>
          <a:prstGeom prst="rect">
            <a:avLst/>
          </a:prstGeom>
          <a:noFill/>
        </p:spPr>
      </p:pic>
      <p:pic>
        <p:nvPicPr>
          <p:cNvPr id="4098" name="Picture 2" descr="http://litterref.ru/files/60/18b64b60c9bef684e6f51491dd2928f0.html_files/1.jpg"/>
          <p:cNvPicPr>
            <a:picLocks noChangeAspect="1" noChangeArrowheads="1"/>
          </p:cNvPicPr>
          <p:nvPr/>
        </p:nvPicPr>
        <p:blipFill>
          <a:blip r:embed="rId3" cstate="print"/>
          <a:srcRect l="22500" r="21250" b="5000"/>
          <a:stretch>
            <a:fillRect/>
          </a:stretch>
        </p:blipFill>
        <p:spPr bwMode="auto">
          <a:xfrm>
            <a:off x="6588224" y="476672"/>
            <a:ext cx="1875998" cy="2376264"/>
          </a:xfrm>
          <a:prstGeom prst="rect">
            <a:avLst/>
          </a:prstGeom>
          <a:noFill/>
        </p:spPr>
      </p:pic>
      <p:sp>
        <p:nvSpPr>
          <p:cNvPr id="4" name="Блок-схема: карточка 3"/>
          <p:cNvSpPr/>
          <p:nvPr/>
        </p:nvSpPr>
        <p:spPr>
          <a:xfrm>
            <a:off x="2195736" y="692696"/>
            <a:ext cx="3096344" cy="1728192"/>
          </a:xfrm>
          <a:prstGeom prst="flowChartPunchedCard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131840" y="332656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11 см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92080" y="1484784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7 см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31840" y="1988840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15 см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19672" y="1556792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5 см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1720" y="620688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3 см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907704" y="2996952"/>
            <a:ext cx="61206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Р= 5+11+7+15= 38 (см)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691680" y="3674149"/>
            <a:ext cx="51341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Сосчитать количество сторон 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количество слагаемых.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63688" y="5229200"/>
            <a:ext cx="25453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Р= 5+11+7+15</a:t>
            </a:r>
            <a:endParaRPr lang="ru-RU" sz="2800" b="1" dirty="0" smtClean="0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39952" y="5229200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+3=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60032" y="5229200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41 см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  <p:bldP spid="12" grpId="0"/>
      <p:bldP spid="1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suryagroup.ru/ppt/imgs/5604ac7c06b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15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835696" y="404664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Физкультминутка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79712" y="980728"/>
            <a:ext cx="5544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Танцуйте сидя.</a:t>
            </a:r>
            <a:endParaRPr lang="ru-RU" sz="2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763688" y="1556792"/>
            <a:ext cx="676875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1. Руки на пояс поставьте в начале.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Вправо и влево качайте плечами. (3 раза)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1763688" y="2492896"/>
            <a:ext cx="679410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2. Вы дотянитесь мизинцем до пятки,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Если достали – всё в полном порядке (3 раза)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1763688" y="3429000"/>
            <a:ext cx="432048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3. А напоследок должны вы: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3797" name="Picture 5" descr="http://s1.maminklub.lv/cache/45/23/4523f95233a98ad805937ac35c00d0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4149080"/>
            <a:ext cx="1368152" cy="1476423"/>
          </a:xfrm>
          <a:prstGeom prst="rect">
            <a:avLst/>
          </a:prstGeom>
          <a:noFill/>
        </p:spPr>
      </p:pic>
      <p:pic>
        <p:nvPicPr>
          <p:cNvPr id="33799" name="Picture 7" descr="http://www.stihi.ru/pics/2011/12/28/29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5013176"/>
            <a:ext cx="1440160" cy="1454886"/>
          </a:xfrm>
          <a:prstGeom prst="rect">
            <a:avLst/>
          </a:prstGeom>
          <a:noFill/>
        </p:spPr>
      </p:pic>
      <p:pic>
        <p:nvPicPr>
          <p:cNvPr id="33801" name="Picture 9" descr="http://img0.liveinternet.ru/images/attach/c/7/98/861/98861926_frog__18_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3861048"/>
            <a:ext cx="1672223" cy="1512168"/>
          </a:xfrm>
          <a:prstGeom prst="rect">
            <a:avLst/>
          </a:prstGeom>
          <a:noFill/>
        </p:spPr>
      </p:pic>
      <p:pic>
        <p:nvPicPr>
          <p:cNvPr id="33803" name="Picture 11" descr="http://s1.hostingkartinok.com/uploads/images/2015/03/3db634078249a8eb73c2348e2da40c8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152" y="4941168"/>
            <a:ext cx="1440160" cy="1333121"/>
          </a:xfrm>
          <a:prstGeom prst="rect">
            <a:avLst/>
          </a:prstGeom>
          <a:noFill/>
        </p:spPr>
      </p:pic>
      <p:pic>
        <p:nvPicPr>
          <p:cNvPr id="33805" name="Picture 13" descr="http://img0.liveinternet.ru/images/attach/c/11/116/826/116826340________0005__8_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4288" y="3789040"/>
            <a:ext cx="1584176" cy="15253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3" grpId="0"/>
      <p:bldP spid="33794" grpId="0"/>
      <p:bldP spid="3379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suryagroup.ru/ppt/imgs/5604ac7c06b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15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51720" y="836712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Самостоятельная работа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1720" y="1700808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Тренируемся находить периметр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67744" y="2780928"/>
            <a:ext cx="46805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 smtClean="0">
                <a:latin typeface="Arial" pitchFamily="34" charset="0"/>
                <a:cs typeface="Arial" pitchFamily="34" charset="0"/>
              </a:rPr>
              <a:t>Работа с учебником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Страница 42  № 1, 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страница  43  № 7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suryagroup.ru/ppt/imgs/5604ac7c06b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15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95736" y="764704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Повторение пройденного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39752" y="2420888"/>
            <a:ext cx="56886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 smtClean="0">
                <a:latin typeface="Arial" pitchFamily="34" charset="0"/>
                <a:cs typeface="Arial" pitchFamily="34" charset="0"/>
              </a:rPr>
              <a:t>Работа с учебником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Страница 42 № 3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7744" y="3573016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Страница 43 № 5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suryagroup.ru/ppt/imgs/5604ac7c06b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154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95736" y="4924618"/>
            <a:ext cx="5868144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79712" y="1196752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Что нового вы узнали на уроке?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79712" y="2060848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Какую цель ставили?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4" y="3068960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Достигли ли вы цели? Как доказать?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35696" y="3933056"/>
            <a:ext cx="5112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Что осталось непонятным?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07704" y="4869160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Оцените свою работу</a:t>
            </a:r>
            <a:endParaRPr lang="ru-RU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data:image/jpeg;base64,/9j/4AAQSkZJRgABAQAAAQABAAD/2wCEAAkGBxAPEBMPDxMVDxQPFxsPDxQPGBIPFA8QFBQYFhQVFBQYHSggGBolHBQUITEhJSkrLi4uFx8zODMsNygtLisBCgoKDg0OGhAQFy0kHB0sLC80LCwsLCwvNys3LCwsLCwsLCwsLSwsLS8xLC4sLCwvLCwsLDArLCwrLCwtLCwsK//AABEIAMIBAwMBIgACEQEDEQH/xAAbAAACAwEBAQAAAAAAAAAAAAABAgADBQQGB//EAD8QAAECBQEHAgMFBgcAAgMAAAEAAhESMUFRUgMhIjJhYnEEEwVCkTOCs8LRBhQjU5LTcoGxssHS4YOhNENz/8QAGQEBAQEBAQEAAAAAAAAAAAAAAAECAwQF/8QAJREBAAICAQIFBQAAAAAAAAAAAAERAgMhEjEEE0FRgSKhscHw/9oADAMBAAIRAxEAPwD6FtvW7U7RwngBJASsNdm1x3lsauKX962us/07P/qqn/aP+5+CxcvxF+1aybYBrnBwJDyWgsjxCIvCMEWIt3/vW11n+nZ/9VP3ra6z/Tsv+qyNv6zbSAMYDtCfbcGkO9sl0A6OkjiBrCMQCIJvT+rewfxwWAmVrtpLEmEbE7j1gdy4574wn6o493aNGUx+no/Tbd0gJMxjDiDYQi0QgAMlWe/tYwDGGBIjIN8pgavXL6Vwds2kbwTEHILmb1t+lLt1KuudXhdL4uHCmd7+2rIzd2N/uKe/tqSNzyD+51WqS6V1L3P6JyXTDcKG5yOiWMf39rCMjd3YP7ih222jCRv9A/uLVcXSncKm5z4TkumG4UNzkdFLGP7+2rI3d2N/uKe9ttDc8g/uLVi6U0qbnPhOS6I3ChuenRLGOdvtqyN3djcw/mKe9ttDf6G/3FqOLpTSuTq8Kwl01BQ3OR0VsY/v7bQ3HIMw/mKe9towkbnkb/cWrF0p3CpudR6JiXTUFDc5HRLGR7+2rI3HI3MP5invbbQ3+hv9xasXSmlcnV4TxdNQUycjopYx/f21ZG45G5h/MU97bUkb/Q3+4tWLpTSuTq8J4umoKZOfCWMb39tWRuORuYfzEfe20YSN/ob/AN1qxdLauTq8J4umoKZOfCWMf39tWRuORuYfzFPe21JG/wBDf7i1SXS2rk6vCeLo0FMn9EsY/vbbQ3HI3MP5inu7aMJG55G/91rAultXJ1eEYumoKZOfCWMf3ttWRuORuYfzEfd22hv9Df8AutWLpaCuTr8J4ujQUyf0Sxje9tqyNxyNzD+Yj7u2pI3+hv8A3WqC6W1cnV4TxdNQUyc+EsY3vbasjccjcw/mIH1O1BgWtF+QC4FZjv34WwS6WgqLnV4XF8UJ3RhQUJPzDorYJ9S4bgaKKl1T5UWhgeqeWnaOa0vIDING4k+yxeU/aH4t6vYHZ+q2BDms3bRm6SEd8QTGaBO84Xr3/aP+5+Cxcfqvg+z9Q/8AjbR7NnDezZBgnO8b3Sl0DGkbLzb9eeUxOOXb0erw23DXP1428S79sTsTttt6ch219SQXHbsDG7OAlrujAWEarb/ZLYv2vpNm55gHglxjM7amYhxiKAkH9Mdjf2N9AxwkYJQYkfxgdo2B3OcXmBiRTd0x2/C/hGz9I0t2Bla6LnbKO0c1jyRvY57iQOaIuYHdvXPyOuY8zs9O7xmvprVjU+7c9N9mPMB/UxbHpS3Jq+51LG9KTII6rYmZBbnpY7qVffuXrns+YJLZXbze7kxLZhvNDd2QoYyupe//AInM0wpQ36josip0sp3mpu7Kcls1TQ3dkKOjKaVN+vhMYzClDfqOioqi2B3mpu7KYlsRvNDd3RHfKaVN+vhMYxFKG/UdFBS6WU7zXLtSsJbGpobu6IPjKaVz3eE5mmtQ38dEFUWyneam7tRTEtmqaG7shHfKaVN+7wiZpqChv1HRUV8Mp3muXak8WxqaZdkIb5TSue7wn3zWpnqOiCrhlO81y7Umi2appl2QpvlNK57vCcxmtTPUdFBVwwqebLtSaLZqmmXZR3wtXPd4Tb5rUz18JAqJbLU1y7Umi2NTTLkTGW1c93hNvjamf/FRWC2FTXLtSMWzVNMuyiIwtXPd4R3zWpnr4QV8Mo3muXa08WxqaZchEy2rnv8ACs4o2pn/AMUFMWy1Ncu1JuGappl2VBGW1c93hPvmtTPXwqquLYVNcu1Li+JwiIE0vHWMrv3wtUX7vC4vikYiOPztSEVPqfKij6nyougxHfaP+5+CxRB32j/ufgsWD+1vxZ2wYNkyZrtrzPA5GUMpoXGFI7t5wszNRbpp1TtzjHH1egQivNfs231RLXjbjben3xmiXRG6WDhM0x6mnVelUxyuF3avLy6bt3en5B5/MxbHpiMmrtWpY/p/sx5/MxbfpY7qVd/uVlyFxbK7eb6kxLZhvNDqyESTK6l0xLphSh/1CyKiWyneanVlMS2YbzQ6shF0ZTSpzlMZphSh/wBQgqiJTvNTqymJbMN5odXRTfKaVOcpyXTClD/woKXFsp3mvdqTktjU0OrIUdGU0r11JzNNahzkIKotgd5qdWopiWzVNDqyEd8ppU51FEzTWof9QqKyWynea92pNFsamndkI75TSvXUmM01qf8AIQUxbKd5r3ak5LZqmndkI75TSv5kxLprU/5Cgqi2FTXu1Jotmqad2Ud8tub86bimtTrlBUS2Wpr3ak0WxqadyJmltX8ybijaioqi2FTXu1Jotmqad2Ud8tq/mR4prU/5RVcWwqa92tOC2NTTuU3y2r+dPxRtTqoikFstTXu1Jotmqad2Ud8tq/mTcU1qf8qiolsKmo1alx/EoRECaCs2oZXeYwtUZ1Li+Kx3RhQU/wAQQVvG8+UFH1PlRaoYj/tH/c/BYsP1PxFw2u02Hq9iTsXfZPY1+1a9uHQB3n/6K3H/AGj/ALn4LEUmLdNecY94v+9Hn/2Q9C/ZM2jnBzRtXzbNr9zgwbgXCxO76LfUBjTfHelbtWkkAglvMBZSKjg27MtuU5z3lobDkH+L87Fs+lh1q7VqWN6f7MefzMW36UO6VfnUrLmJDZXc19acyzDmodeQgZpXUvlOZphShzkLIqMsp5qnXlOYTDmodeQg4OlNKnOU5mmtQ5yEFW6B5qnXlOZYjmodeQhxQNKnOU5miKUOeigqdLKeavfqTmWPzUOvISumlNK9dSsM01qHOQqK4NlPNU69RRMs3zUOvIRg6BpU51Imaa1DnIQVmWU81e/Un4ZhzU78hDilNK9dSeDprU65CCrhlPNXv1JzLN81O/IQ4pTSvXUnM01qdchBVwy/Nzd+pPwzfNTvyhxS25uupPxTWp1yoKjLL81e/Un4Y/NTvyoZpbV66k3FG1OqorEIfNXv1IwE3zU78o8ULV66kYOmtTrlBXBso5q9+pPBsfmp3ocUtubrrTiaNqdVIFW6X5q92pNwzfNTvypxS2r11JoOmtTrlUVmWX5qjXqXJ8UhEQjQVm1DK7jNLaozqXF8UjERhS3+IJAqfU+VFH1PlRdBiP8AtH/c/BYqfW7SXZPcKhpI8w3K1/PtPDPwWLP+LGRg3l3uv2eyDXU+0BP+cI/5BZymMeZIiZmoP6zb+zswxtQA0XgAAIwyk+FehLP4j+d1AfkabeTdW+n9NM73H798Wg3Ooj/RdhXDXjOc9eXxDrllER0w7vT8g/xfmYtn0wHWrtWpY3pz/DH+L8zFtelm3Uq7Opd5cjECV1b6kxAmFaHVkKGaV1L5TmaYUoc5CwKnBsprU6spyGzCtDqyEHTSmlTnKczTClDnIVFUBA1qdWU5DYitDqyEOKU0qc5TmaIpQ56IKnASmte7UnMs16HXkJXTSupXrqTkOmtQ5yECQbA1qdWpEhswrQ6shTilNKnOopjNNahzkIK4CU1r3ak0GzXp3ZCnFKaV66k/FNanXIQVQbKa17tSYhs16d2QpxSmlTnUn4prU65UFUGwvXu1JoNmvTuypxS25uutNxTWp1ygrIbLevdqTwbG9O5QzS2r11JuKNqdUFcGwvXu1IwbNendlETQtXrqR4prU65VFcGy35u7WnAbG9O5DilFK9dafijanVQVANlvXu1JoNmvTuyoJpbV66k3FNanXKoQhsL1GrUuP4mBuhGgrNqGV3GaFqjOpcXxSMRGFBSOoIKnnefKij6lRbsYzWTbVwjCMlf/AOLEfV7JpMu4hu/fv3pH/aP+5+CxGKzljE91jKkQSPfAwqcCqGzPE4YhCNohebDxmGW7yoifXmuOGpwmItpenH8MefzMWx6aHWr7O1BY/p/sx5/Mxbfpg7dSr7HV5XqlgTLK7cb2cmMswrQ2dkKGaV1L2P6pyHTDeKGxyOqwKnSyncamzspzLMK0NnZCDg6U0qbHPlOZphShscjqqKuGB3Gps7KYyxG40NndEYOgaVNjnyiZojeKGxyOqgqdLKa1w7UrDLNehs7olcHSneK4OryrCHTVFDY5HVBVwymtTZ2opjLNehs7IRIdKaVNjqPVEh01RQ2OR1VFZllNa4dqT8M16YdkIcUp3iuDq8p4OmqKYOR1UFXDKdxqbO1JuGahph2QpB0ppXB1eU5mmqKYOR1QVcMtDzYdrTcM16YdlSDoW5sHV5T8U1qYOfKoqMst64dqTiWN6YcoQ6Worg6vKaDo1FMH9UFQlheuHak3DNQ0w7KPFC1cHV5Rg6a1MHPlBXwwvXDtacSxoaYcgJpRSuDq8p4OjamD+qkCoBstDXDtSbhmvTDsqQdLauDq8p4OmqKYOfKoqMsKGos7UuT4kBEQjQVDh8wyu7iltUWOryuL4pGIjClgR8w6pAqfUqIvqfKi2MN32j/ufgsRgg/7R/3PwWLJ+H/FANofS7dwG2aeCPD7zDGVwGTSHTzANaF1Xs+Z/wDl/orEABWkarjlrvZjnfa/vSxPEu/0/IPP5mLY9NDBq+x1LH2HIPP5mLb9KDkVdbu8rrKIZZXbjU2cnMsw3OobHIUIdK7eL2P6p4GYbxQ2OR1WBS6WU7nXscpzLNR1DY5CjmmU7xU2OfKch0w3ihscjqqKeGU7nVNnZTGWI3OobOyEYGU7xU2OfKctdEbxQ2OR1QUullO51cHKcyxo6hs7IUcDKd4rg6vKch0aihscjqgqMsDuNTY6kTLNR1MHITEGU7xXB1eUSHTVFDY5HVBWZZTuNcO1JuGahph2QpB0p3iuDq8p4Gaopg5HVBTwwO51cHUn4ZqOph2QpAyneKmx1eU8HTVFMHI6oKeGFHc2Ha0/DNR1MOyiQYVHNg6vKaDpqimDnypAqMstHVwdSbhjQ0w5Egy1FcHV5TQdNUUwf1SRUJYUNcHUjwzUdTBymgZaiuDq8owdNUUwc+UgVcMBudXB1p+GNHUwVIOlqK4OryngY1FMH9UFPDLR1cHUm4ZqOph2UYGWorg6vKaDpqimDnyqK+GFHVFnalx/EoREARuFQR8wyu8h0tRUW7vK4vigO6OBQQ+YdUgVPqfKij6nyougxH/aP+5+CxeS/bP4C/aOHqti4Nc0NG1L4u9prDM3b7Ma23Fx43+tf9o/wz8FihHSINjQi4KgyPU/G/Zaw7VkIOGz9SRuGymEG7QC7HGh/wAq7lrg/qsh3oBtNm7YO3u2P8JpdGG02DhFjXZEABGzmRFFy/BtvtNjtGeheTtHMbMXPgxrdlvlDBCO0dQE7h9CVi5jLntLt045YXHePx7/AA9f6fkHk/7mLY9MBi77HUsf0/2Y8/mYtv0oO7fd9u7yrLiLgJXcObFMQ2YcJobHIRIdK7fmx/VMQ6Yb7GxyOqgqIbKeE1NjlMQJhw2NjkKODpTvubHPlOQ6YbxQ2OR1UFUGwPDc2OUxDZhwmhschGDoHfc2OfKYh0RvFDY5HVVVLgJTwmpsdScgR5bGx6KODpTvvg6vKch0a2Nj06qCqDYHhubHUmIbNy2NjkIwMp33NjqPVEh01bGxyOqqKyGwPDfHcmg2blNMHIUg6U774Oryng6atsHI6qCmDYHhNcHWng2blNMHKkHSnffB1+U5Dpq2wcjqgqg2Xl+bB1JoNm5TTByjB0tfmwdXlNB01bYOfKCogS8t8dyeDY8tsFQh0tb4Orymg6atsf8AqCoAQ5b47kYNm5TTBymg6Wt8HV5TQdNW2DnyqKgGy8t8d6eDY8ppgqQMtfmwdXlNAxrbB/VBVBsvLfHcmg2bltg5UgZRvvg6vKeDpq2wc+UFRDYctxY6lyfEgIiAhuFofMF3QdCtxY6vK4/ikd0cC3cEgVPqfKCj6nyougxHfaP/APj/AAWKFwFdyjvtH/c/BYvP/tSzYhpdtZ3Pc2GxAmLGuHSkd++NQoxsy6cba3qeB7NrQfZP/wALzwH/ACcR/k4pfXfD2bV+y2piH7B07C0wiPmYTg7vp5XJ8B9O4+lDNsA9r4lrXcX8M7wD/r0WupMRMct69kxEZRxbu9PyDz+Zi2PStbpu+3csj04/hjyf9zFtemBzd9u7ykglrZXcObJixsw4bG3UKOBg7eL2/wDU5DphvFDbqOqyKi1sp4bm3VOWtm5bG3UIEOlO+5t18py10w3iht1HVBVK2U8NzbqmLWxHDY26hSDpTvFTbr5TkOiN4obdR1UFLmtlPDfHcrCxseWxt1CDgZTvFTbu8pyHTVFDbqOqoqkbKeG5t3JpWzctjbqEYGU7xU27j1TEOmqKG3UdUFRa2B4b47k5a2bltjqECHSneK47vKeDpqimOo6oKpWynhvjuTlrZuW2OoQg6U7xXHd5TwM1RTHUdVBVK2HL82O9NK2bltjqpAy1HNju8p4OmqKY6+VRUWtl5b47k8jY8tsKEOlqK47vKaDo1FMf+oKg1sOW+O5NK2bltjqiAYVFcd3lGDpqimOvlBXK2UcN8d6eVseW2EIGWo5sd/lOA6NRTH/qCqVsvLfHcmlbNy2x1UAMtRXHd5TQdNUUx18oELWw5bi3cuP4mACICG4Wh8wXcQ6WoqLd3lcXxQGIiY7haHzBBU+p8qKPqfKi6DA9UHE7UMIa4tYGk7wHewyBWD6tnq9tsfY2mxi+YfxZmBkAYx3GMbU/Reid9o/7n4LEmx2oeIilFiatjLX1K/h/pvZ2TNnGMgljk3KvSz8RbgA/1Rh/ok2fqGOllM0xIaReWId/kCCI+Mq3DcY8cQ0/TfZjz+Zi2PTAabvsNSx/T8g/xH/cxbXpQd2+77dySGLRKeHNmpi0TDgsbNyFCDK7fc2TkGYb7G3ULIqc0SnhzZuUxaJuSxs3IUcDKd+bdU5BmG+xt1CgqlEDw3Nm5TFrYjgsbNyEYGB33NuqJBiN9jbwqK3NEp4b4bqTFojy2Nm5CDgZTvvjuVhBmrY26hBVKIHhubN1FEtbNy2Nm5CMDKd9zbuTEGYb7G3UIK5RKeG+G6k0ojyWw3IUgZTvvjuTwM1bY8IKZRKeG+G6k8rZuS2G5CkDKd98dyYgzVtjqFBXKIct8N1JpRNyWw3KkDLX5sdyaBm5rY6oKy0S8t8N1Jg0R5LYb+qJBlrfHcmgY1thBVKJeW+G6k0om5LYblEAwrfHcjAzVtjqqK5RDlvhutPK2PJbDUADLW+O9OIxrbCCqUS8t8N1JpRNyWw3KgBlrfHcmgZq2x1QIWthy3Fm6lx/EwIiDYbhgfMF3EGWtxbuXF8UjuiY7h/uCCp9T5QRdU+VF0GI/wC0f9z8Fi8d8e+IP9J7uyi9kGnbelds3yF+6VoJcQHEbQiLTuIMd5Ih7F32j/ufgsWZ+0P7ObH4lsfY2rnMhF+zeyrXSkbwRxAg06Bcs9fVXvDWOVfLy/pfXvOx2e2dtBsi94bstmS53u7YMOza7fyML9r7sIkCXqtr4P6obfaDZ+n/APx/Tsawvjvc4BpZs25jzOOJBcrznqP2EednsdltvVT7P0YduGyc07WYw3kvg2AMt17z0HoWem2bdjsxBrM1LjvcT5JKTrublvrmMaa3pz/DHk/7mLZ9NDTHe+w1LH9P9mPP5mLa9MDu33fbuWpchIEHcObN/VMQJhw2Nm5HVQgyu33NgmIMw32NhkKCswlPDc2bnynIE3JY2bkIEGU77m3VOQZhvsbDIUFUBA8NzZuUxAiOCxs3IUgYHfc2GU5BiN9jYdFRU4CU8N8N1JyBHksbNyEHAynffA1JyDNWxsMhQVwEp4bmzdR6okCbksbNyFIGU77mw1FMQZq2NhkKiuAlPDfDdSYgTDgthuQpAynffHcmgZq2wMhBXKJTwXw3UmIE3JbDchSBlO+5sNSeBmrbAyoKt0vL82G6/KbdNyWw3PlSBlr82BqTQM1bYGUFcBLy3w3V5TQEeS2G/qoQZa3wNSeBjW2AqKwBDkvhupGAm5LYbnyiAYVvgakYGatsDKCuAgOG+G608BHkthqEDKN/zYGtPAxrbAQVACXlvhurymgJuS2G5UAMtb4GpNAzVtgZQIQIctxZuryuP4pDdww3DGoLuIMtbiw1Li+KA7t8dw6fMEFT6nyoo+p8qLoMR/2j/ufgsTbN0HA4Kj9k6d5gYEMhuO/+CwblPbOD9CoOb4vxQ2TIuncIkAkNaN5JNArym9t2D9Cj7bsH6FWx1+m+zHn8zFs+mhpjvfp1eVj7AEbMRiIHfuNJmb1obP1TW/8A7BUnlPzGOFmR1nldw3On9U5hMOGx05HVcZ9a2BHuDf0P6I/vzYx9wXFD06LNDodCU8OdOfKcwm5LHTkdVxn1jYEe4N/Q/oifXNjH3B9D+iUOndKeG5058piBEcFjp6dVx/vrYEe4N/Q58I/vzYx9wfQ/olDodCU8N+3V5TmEeSx05HVcZ9Y2BHuDf0OY4RPrmxj7gpg/og6d0Dw3OnV5RMJuSx05HVcJ+INhD3L6TmOE49c0mPuCkOU58JQ6t0p4b9urym3Tclu3I6rlHqhCHuDeY0OY4RPrGxj7g/pP6JQu3Snhv26vKcwm5LduR1XJ+9NhD3BWPKcxwmPrGxj7gxQ/olC7dDl+bt1+U+6blt258rkPrGwh7grGhzHCB9e2MfcH9J/RKHUYS8t+3V5Tbo8lu39Vwn4i2EJ7x5TmOE49e2MfcFMH9EodIhDlv26vKO6blt258rkHrWwh7gzQ5jhH9+bGPuCkKH9EodG6Xl+bt1+U+6PJbt/Vcf742EPcFY0OY4TfvzYx9wfQ/ogvEJeW/bq8pt03Lbtz5XH++NhD3BWNDmOEw9c2MfcGKH9EodJhDluNOryuP4nCI4YbumoYTfvrYQ9wVjQ5jhc/rNu1++cGAhCBEeIHCUHfU+VFHjefKi6DN+KuI2jgDDfbcuP3HZP1KiigPuOyfqUDtHZP1KiiC2PCXXFDcRrAqt20dk/UoqIF9x2T9Sp7jsn6lFRUD3HZP1KnuOyfqUVEA9x2T9Sp7jsn6lFRAPcdk/Uqe47J+pRUQT3HZP1KHuOyfqUVEA9x2T9SmbtHZP1KKiCO2hyfqUnuOyfqVFEE9x2T9Sp7jsn6lFRBPcdk/Uoe47J+pRUUA9x2T9Sp7jsn6lFRUD3HZP1KnuOyfqUVEA9x2T9Sp7jsn6lFRAPcdk/Uot2jo1P1KKiD1fpAJG+EFFF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data:image/jpeg;base64,/9j/4AAQSkZJRgABAQAAAQABAAD/2wCEAAkGBxAPEBMPDxMVDxQPFxsPDxQPGBIPFA8QFBQYFhQVFBQYHSggGBolHBQUITEhJSkrLi4uFx8zODMsNygtLisBCgoKDg0OGhAQFy0kHB0sLC80LCwsLCwvNys3LCwsLCwsLCwsLSwsLS8xLC4sLCwvLCwsLDArLCwrLCwtLCwsK//AABEIAMIBAwMBIgACEQEDEQH/xAAbAAACAwEBAQAAAAAAAAAAAAABAgADBQQGB//EAD8QAAECBQEHAgMFBgcAAgMAAAEAAhESMUFRUgMhIjJhYnEEEwVCkTOCs8LRBhQjU5LTcoGxssHS4YOhNENz/8QAGQEBAQEBAQEAAAAAAAAAAAAAAAECAwQF/8QAJREBAAICAQIFBQAAAAAAAAAAAAERAgMhEjEEE0FRgSKhscHw/9oADAMBAAIRAxEAPwD6FtvW7U7RwngBJASsNdm1x3lsauKX962us/07P/qqn/aP+5+CxcvxF+1aybYBrnBwJDyWgsjxCIvCMEWIt3/vW11n+nZ/9VP3ra6z/Tsv+qyNv6zbSAMYDtCfbcGkO9sl0A6OkjiBrCMQCIJvT+rewfxwWAmVrtpLEmEbE7j1gdy4574wn6o493aNGUx+no/Tbd0gJMxjDiDYQi0QgAMlWe/tYwDGGBIjIN8pgavXL6Vwds2kbwTEHILmb1t+lLt1KuudXhdL4uHCmd7+2rIzd2N/uKe/tqSNzyD+51WqS6V1L3P6JyXTDcKG5yOiWMf39rCMjd3YP7ih222jCRv9A/uLVcXSncKm5z4TkumG4UNzkdFLGP7+2rI3d2N/uKe9ttDc8g/uLVi6U0qbnPhOS6I3ChuenRLGOdvtqyN3djcw/mKe9ttDf6G/3FqOLpTSuTq8Kwl01BQ3OR0VsY/v7bQ3HIMw/mKe9towkbnkb/cWrF0p3CpudR6JiXTUFDc5HRLGR7+2rI3HI3MP5invbbQ3+hv9xasXSmlcnV4TxdNQUycjopYx/f21ZG45G5h/MU97bUkb/Q3+4tWLpTSuTq8J4umoKZOfCWMb39tWRuORuYfzEfe20YSN/ob/AN1qxdLauTq8J4umoKZOfCWMf39tWRuORuYfzFPe21JG/wBDf7i1SXS2rk6vCeLo0FMn9EsY/vbbQ3HI3MP5inu7aMJG55G/91rAultXJ1eEYumoKZOfCWMf3ttWRuORuYfzEfd22hv9Df8AutWLpaCuTr8J4ujQUyf0Sxje9tqyNxyNzD+Yj7u2pI3+hv8A3WqC6W1cnV4TxdNQUyc+EsY3vbasjccjcw/mIH1O1BgWtF+QC4FZjv34WwS6WgqLnV4XF8UJ3RhQUJPzDorYJ9S4bgaKKl1T5UWhgeqeWnaOa0vIDING4k+yxeU/aH4t6vYHZ+q2BDms3bRm6SEd8QTGaBO84Xr3/aP+5+Cxcfqvg+z9Q/8AjbR7NnDezZBgnO8b3Sl0DGkbLzb9eeUxOOXb0erw23DXP1428S79sTsTttt6ch219SQXHbsDG7OAlrujAWEarb/ZLYv2vpNm55gHglxjM7amYhxiKAkH9Mdjf2N9AxwkYJQYkfxgdo2B3OcXmBiRTd0x2/C/hGz9I0t2Bla6LnbKO0c1jyRvY57iQOaIuYHdvXPyOuY8zs9O7xmvprVjU+7c9N9mPMB/UxbHpS3Jq+51LG9KTII6rYmZBbnpY7qVffuXrns+YJLZXbze7kxLZhvNDd2QoYyupe//AInM0wpQ36josip0sp3mpu7Kcls1TQ3dkKOjKaVN+vhMYzClDfqOioqi2B3mpu7KYlsRvNDd3RHfKaVN+vhMYxFKG/UdFBS6WU7zXLtSsJbGpobu6IPjKaVz3eE5mmtQ38dEFUWyneam7tRTEtmqaG7shHfKaVN+7wiZpqChv1HRUV8Mp3muXak8WxqaZdkIb5TSue7wn3zWpnqOiCrhlO81y7Umi2appl2QpvlNK57vCcxmtTPUdFBVwwqebLtSaLZqmmXZR3wtXPd4Tb5rUz18JAqJbLU1y7Umi2NTTLkTGW1c93hNvjamf/FRWC2FTXLtSMWzVNMuyiIwtXPd4R3zWpnr4QV8Mo3muXa08WxqaZchEy2rnv8ACs4o2pn/AMUFMWy1Ncu1JuGappl2VBGW1c93hPvmtTPXwqquLYVNcu1Li+JwiIE0vHWMrv3wtUX7vC4vikYiOPztSEVPqfKij6nyougxHfaP+5+CxRB32j/ufgsWD+1vxZ2wYNkyZrtrzPA5GUMpoXGFI7t5wszNRbpp1TtzjHH1egQivNfs231RLXjbjben3xmiXRG6WDhM0x6mnVelUxyuF3avLy6bt3en5B5/MxbHpiMmrtWpY/p/sx5/MxbfpY7qVd/uVlyFxbK7eb6kxLZhvNDqyESTK6l0xLphSh/1CyKiWyneanVlMS2YbzQ6shF0ZTSpzlMZphSh/wBQgqiJTvNTqymJbMN5odXRTfKaVOcpyXTClD/woKXFsp3mvdqTktjU0OrIUdGU0r11JzNNahzkIKotgd5qdWopiWzVNDqyEd8ppU51FEzTWof9QqKyWynea92pNFsamndkI75TSvXUmM01qf8AIQUxbKd5r3ak5LZqmndkI75TSv5kxLprU/5Cgqi2FTXu1Jotmqad2Ud8tub86bimtTrlBUS2Wpr3ak0WxqadyJmltX8ybijaioqi2FTXu1Jotmqad2Ud8tq/mR4prU/5RVcWwqa92tOC2NTTuU3y2r+dPxRtTqoikFstTXu1Jotmqad2Ud8tq/mTcU1qf8qiolsKmo1alx/EoRECaCs2oZXeYwtUZ1Li+Kx3RhQU/wAQQVvG8+UFH1PlRaoYj/tH/c/BYsP1PxFw2u02Hq9iTsXfZPY1+1a9uHQB3n/6K3H/AGj/ALn4LEUmLdNecY94v+9Hn/2Q9C/ZM2jnBzRtXzbNr9zgwbgXCxO76LfUBjTfHelbtWkkAglvMBZSKjg27MtuU5z3lobDkH+L87Fs+lh1q7VqWN6f7MefzMW36UO6VfnUrLmJDZXc19acyzDmodeQgZpXUvlOZphShzkLIqMsp5qnXlOYTDmodeQg4OlNKnOU5mmtQ5yEFW6B5qnXlOZYjmodeQhxQNKnOU5miKUOeigqdLKeavfqTmWPzUOvISumlNK9dSsM01qHOQqK4NlPNU69RRMs3zUOvIRg6BpU51Imaa1DnIQVmWU81e/Un4ZhzU78hDilNK9dSeDprU65CCrhlPNXv1JzLN81O/IQ4pTSvXUnM01qdchBVwy/Nzd+pPwzfNTvyhxS25uupPxTWp1yoKjLL81e/Un4Y/NTvyoZpbV66k3FG1OqorEIfNXv1IwE3zU78o8ULV66kYOmtTrlBXBso5q9+pPBsfmp3ocUtubrrTiaNqdVIFW6X5q92pNwzfNTvypxS2r11JoOmtTrlUVmWX5qjXqXJ8UhEQjQVm1DK7jNLaozqXF8UjERhS3+IJAqfU+VFH1PlRdBiP8AtH/c/BYqfW7SXZPcKhpI8w3K1/PtPDPwWLP+LGRg3l3uv2eyDXU+0BP+cI/5BZymMeZIiZmoP6zb+zswxtQA0XgAAIwyk+FehLP4j+d1AfkabeTdW+n9NM73H798Wg3Ooj/RdhXDXjOc9eXxDrllER0w7vT8g/xfmYtn0wHWrtWpY3pz/DH+L8zFtelm3Uq7Opd5cjECV1b6kxAmFaHVkKGaV1L5TmaYUoc5CwKnBsprU6spyGzCtDqyEHTSmlTnKczTClDnIVFUBA1qdWU5DYitDqyEOKU0qc5TmaIpQ56IKnASmte7UnMs16HXkJXTSupXrqTkOmtQ5yECQbA1qdWpEhswrQ6shTilNKnOopjNNahzkIK4CU1r3ak0GzXp3ZCnFKaV66k/FNanXIQVQbKa17tSYhs16d2QpxSmlTnUn4prU65UFUGwvXu1JoNmvTuypxS25uutNxTWp1ygrIbLevdqTwbG9O5QzS2r11JuKNqdUFcGwvXu1IwbNendlETQtXrqR4prU65VFcGy35u7WnAbG9O5DilFK9dafijanVQVANlvXu1JoNmvTuyoJpbV66k3FNanXKoQhsL1GrUuP4mBuhGgrNqGV3GaFqjOpcXxSMRGFBSOoIKnnefKij6lRbsYzWTbVwjCMlf/AOLEfV7JpMu4hu/fv3pH/aP+5+CxGKzljE91jKkQSPfAwqcCqGzPE4YhCNohebDxmGW7yoifXmuOGpwmItpenH8MefzMWx6aHWr7O1BY/p/sx5/Mxbfpg7dSr7HV5XqlgTLK7cb2cmMswrQ2dkKGaV1L2P6pyHTDeKGxyOqwKnSyncamzspzLMK0NnZCDg6U0qbHPlOZphShscjqqKuGB3Gps7KYyxG40NndEYOgaVNjnyiZojeKGxyOqgqdLKa1w7UrDLNehs7olcHSneK4OryrCHTVFDY5HVBVwymtTZ2opjLNehs7IRIdKaVNjqPVEh01RQ2OR1VFZllNa4dqT8M16YdkIcUp3iuDq8p4OmqKYOR1UFXDKdxqbO1JuGahph2QpB0ppXB1eU5mmqKYOR1QVcMtDzYdrTcM16YdlSDoW5sHV5T8U1qYOfKoqMst64dqTiWN6YcoQ6Worg6vKaDo1FMH9UFQlheuHak3DNQ0w7KPFC1cHV5Rg6a1MHPlBXwwvXDtacSxoaYcgJpRSuDq8p4OjamD+qkCoBstDXDtSbhmvTDsqQdLauDq8p4OmqKYOfKoqMsKGos7UuT4kBEQjQVDh8wyu7iltUWOryuL4pGIjClgR8w6pAqfUqIvqfKi2MN32j/ufgsRgg/7R/3PwWLJ+H/FANofS7dwG2aeCPD7zDGVwGTSHTzANaF1Xs+Z/wDl/orEABWkarjlrvZjnfa/vSxPEu/0/IPP5mLY9NDBq+x1LH2HIPP5mLb9KDkVdbu8rrKIZZXbjU2cnMsw3OobHIUIdK7eL2P6p4GYbxQ2OR1WBS6WU7nXscpzLNR1DY5CjmmU7xU2OfKch0w3ihscjqqKeGU7nVNnZTGWI3OobOyEYGU7xU2OfKctdEbxQ2OR1QUullO51cHKcyxo6hs7IUcDKd4rg6vKch0aihscjqgqMsDuNTY6kTLNR1MHITEGU7xXB1eUSHTVFDY5HVBWZZTuNcO1JuGahph2QpB0p3iuDq8p4Gaopg5HVBTwwO51cHUn4ZqOph2QpAyneKmx1eU8HTVFMHI6oKeGFHc2Ha0/DNR1MOyiQYVHNg6vKaDpqimDnypAqMstHVwdSbhjQ0w5Egy1FcHV5TQdNUUwf1SRUJYUNcHUjwzUdTBymgZaiuDq8owdNUUwc+UgVcMBudXB1p+GNHUwVIOlqK4OryngY1FMH9UFPDLR1cHUm4ZqOph2UYGWorg6vKaDpqimDnyqK+GFHVFnalx/EoREARuFQR8wyu8h0tRUW7vK4vigO6OBQQ+YdUgVPqfKij6nyougxH/aP+5+CxeS/bP4C/aOHqti4Nc0NG1L4u9prDM3b7Ma23Fx43+tf9o/wz8FihHSINjQi4KgyPU/G/Zaw7VkIOGz9SRuGymEG7QC7HGh/wAq7lrg/qsh3oBtNm7YO3u2P8JpdGG02DhFjXZEABGzmRFFy/BtvtNjtGeheTtHMbMXPgxrdlvlDBCO0dQE7h9CVi5jLntLt045YXHePx7/AA9f6fkHk/7mLY9MBi77HUsf0/2Y8/mYtv0oO7fd9u7yrLiLgJXcObFMQ2YcJobHIRIdK7fmx/VMQ6Yb7GxyOqgqIbKeE1NjlMQJhw2NjkKODpTvubHPlOQ6YbxQ2OR1UFUGwPDc2OUxDZhwmhschGDoHfc2OfKYh0RvFDY5HVVVLgJTwmpsdScgR5bGx6KODpTvvg6vKch0a2Nj06qCqDYHhubHUmIbNy2NjkIwMp33NjqPVEh01bGxyOqqKyGwPDfHcmg2blNMHIUg6U774Oryng6atsHI6qCmDYHhNcHWng2blNMHKkHSnffB1+U5Dpq2wcjqgqg2Xl+bB1JoNm5TTByjB0tfmwdXlNB01bYOfKCogS8t8dyeDY8tsFQh0tb4Orymg6atsf8AqCoAQ5b47kYNm5TTBymg6Wt8HV5TQdNW2DnyqKgGy8t8d6eDY8ppgqQMtfmwdXlNAxrbB/VBVBsvLfHcmg2bltg5UgZRvvg6vKeDpq2wc+UFRDYctxY6lyfEgIiAhuFofMF3QdCtxY6vK4/ikd0cC3cEgVPqfKCj6nyougxHfaP/APj/AAWKFwFdyjvtH/c/BYvP/tSzYhpdtZ3Pc2GxAmLGuHSkd++NQoxsy6cba3qeB7NrQfZP/wALzwH/ACcR/k4pfXfD2bV+y2piH7B07C0wiPmYTg7vp5XJ8B9O4+lDNsA9r4lrXcX8M7wD/r0WupMRMct69kxEZRxbu9PyDz+Zi2PStbpu+3csj04/hjyf9zFtemBzd9u7ykglrZXcObJixsw4bG3UKOBg7eL2/wDU5DphvFDbqOqyKi1sp4bm3VOWtm5bG3UIEOlO+5t18py10w3iht1HVBVK2U8NzbqmLWxHDY26hSDpTvFTbr5TkOiN4obdR1UFLmtlPDfHcrCxseWxt1CDgZTvFTbu8pyHTVFDbqOqoqkbKeG5t3JpWzctjbqEYGU7xU27j1TEOmqKG3UdUFRa2B4b47k5a2bltjqECHSneK47vKeDpqimOo6oKpWynhvjuTlrZuW2OoQg6U7xXHd5TwM1RTHUdVBVK2HL82O9NK2bltjqpAy1HNju8p4OmqKY6+VRUWtl5b47k8jY8tsKEOlqK47vKaDo1FMf+oKg1sOW+O5NK2bltjqiAYVFcd3lGDpqimOvlBXK2UcN8d6eVseW2EIGWo5sd/lOA6NRTH/qCqVsvLfHcmlbNy2x1UAMtRXHd5TQdNUUx18oELWw5bi3cuP4mACICG4Wh8wXcQ6WoqLd3lcXxQGIiY7haHzBBU+p8qKPqfKi6DA9UHE7UMIa4tYGk7wHewyBWD6tnq9tsfY2mxi+YfxZmBkAYx3GMbU/Reid9o/7n4LEmx2oeIilFiatjLX1K/h/pvZ2TNnGMgljk3KvSz8RbgA/1Rh/ok2fqGOllM0xIaReWId/kCCI+Mq3DcY8cQ0/TfZjz+Zi2PTAabvsNSx/T8g/xH/cxbXpQd2+77dySGLRKeHNmpi0TDgsbNyFCDK7fc2TkGYb7G3ULIqc0SnhzZuUxaJuSxs3IUcDKd+bdU5BmG+xt1CgqlEDw3Nm5TFrYjgsbNyEYGB33NuqJBiN9jbwqK3NEp4b4bqTFojy2Nm5CDgZTvvjuVhBmrY26hBVKIHhubN1FEtbNy2Nm5CMDKd9zbuTEGYb7G3UIK5RKeG+G6k0ojyWw3IUgZTvvjuTwM1bY8IKZRKeG+G6k8rZuS2G5CkDKd98dyYgzVtjqFBXKIct8N1JpRNyWw3KkDLX5sdyaBm5rY6oKy0S8t8N1Jg0R5LYb+qJBlrfHcmgY1thBVKJeW+G6k0om5LYblEAwrfHcjAzVtjqqK5RDlvhutPK2PJbDUADLW+O9OIxrbCCqUS8t8N1JpRNyWw3KgBlrfHcmgZq2x1QIWthy3Fm6lx/EwIiDYbhgfMF3EGWtxbuXF8UjuiY7h/uCCp9T5QRdU+VF0GI/wC0f9z8Fi8d8e+IP9J7uyi9kGnbelds3yF+6VoJcQHEbQiLTuIMd5Ih7F32j/ufgsWZ+0P7ObH4lsfY2rnMhF+zeyrXSkbwRxAg06Bcs9fVXvDWOVfLy/pfXvOx2e2dtBsi94bstmS53u7YMOza7fyML9r7sIkCXqtr4P6obfaDZ+n/APx/Tsawvjvc4BpZs25jzOOJBcrznqP2EednsdltvVT7P0YduGyc07WYw3kvg2AMt17z0HoWem2bdjsxBrM1LjvcT5JKTrublvrmMaa3pz/DHk/7mLZ9NDTHe+w1LH9P9mPP5mLa9MDu33fbuWpchIEHcObN/VMQJhw2Nm5HVQgyu33NgmIMw32NhkKCswlPDc2bnynIE3JY2bkIEGU77m3VOQZhvsbDIUFUBA8NzZuUxAiOCxs3IUgYHfc2GU5BiN9jYdFRU4CU8N8N1JyBHksbNyEHAynffA1JyDNWxsMhQVwEp4bmzdR6okCbksbNyFIGU77mw1FMQZq2NhkKiuAlPDfDdSYgTDgthuQpAynffHcmgZq2wMhBXKJTwXw3UmIE3JbDchSBlO+5sNSeBmrbAyoKt0vL82G6/KbdNyWw3PlSBlr82BqTQM1bYGUFcBLy3w3V5TQEeS2G/qoQZa3wNSeBjW2AqKwBDkvhupGAm5LYbnyiAYVvgakYGatsDKCuAgOG+G608BHkthqEDKN/zYGtPAxrbAQVACXlvhurymgJuS2G5UAMtb4GpNAzVtgZQIQIctxZuryuP4pDdww3DGoLuIMtbiw1Li+KA7t8dw6fMEFT6nyoo+p8qLoMR/2j/ufgsTbN0HA4Kj9k6d5gYEMhuO/+CwblPbOD9CoOb4vxQ2TIuncIkAkNaN5JNArym9t2D9Cj7bsH6FWx1+m+zHn8zFs+mhpjvfp1eVj7AEbMRiIHfuNJmb1obP1TW/8A7BUnlPzGOFmR1nldw3On9U5hMOGx05HVcZ9a2BHuDf0P6I/vzYx9wXFD06LNDodCU8OdOfKcwm5LHTkdVxn1jYEe4N/Q/oifXNjH3B9D+iUOndKeG5058piBEcFjp6dVx/vrYEe4N/Q58I/vzYx9wfQ/olDodCU8N+3V5TmEeSx05HVcZ9Y2BHuDf0OY4RPrmxj7gpg/og6d0Dw3OnV5RMJuSx05HVcJ+INhD3L6TmOE49c0mPuCkOU58JQ6t0p4b9urym3Tclu3I6rlHqhCHuDeY0OY4RPrGxj7g/pP6JQu3Snhv26vKcwm5LduR1XJ+9NhD3BWPKcxwmPrGxj7gxQ/olC7dDl+bt1+U+6blt258rkPrGwh7grGhzHCB9e2MfcH9J/RKHUYS8t+3V5Tbo8lu39Vwn4i2EJ7x5TmOE49e2MfcFMH9EodIhDlv26vKO6blt258rkHrWwh7gzQ5jhH9+bGPuCkKH9EodG6Xl+bt1+U+6PJbt/Vcf742EPcFY0OY4TfvzYx9wfQ/ogvEJeW/bq8pt03Lbtz5XH++NhD3BWNDmOEw9c2MfcGKH9EodJhDluNOryuP4nCI4YbumoYTfvrYQ9wVjQ5jhc/rNu1++cGAhCBEeIHCUHfU+VFHjefKi6DN+KuI2jgDDfbcuP3HZP1KiigPuOyfqUDtHZP1KiiC2PCXXFDcRrAqt20dk/UoqIF9x2T9Sp7jsn6lFRUD3HZP1KnuOyfqUVEA9x2T9Sp7jsn6lFRAPcdk/Uqe47J+pRUQT3HZP1KHuOyfqUVEA9x2T9SmbtHZP1KKiCO2hyfqUnuOyfqVFEE9x2T9Sp7jsn6lFRBPcdk/Uoe47J+pRUUA9x2T9Sp7jsn6lFRUD3HZP1KnuOyfqUVEA9x2T9Sp7jsn6lFRAPcdk/Uot2jo1P1KKiD1fpAJG+EFFF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2" name="Picture 6" descr="http://pedsovet.su/_ld/296/359397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5694" t="8914" r="5674" b="20418"/>
          <a:stretch>
            <a:fillRect/>
          </a:stretch>
        </p:blipFill>
        <p:spPr bwMode="auto">
          <a:xfrm>
            <a:off x="1691680" y="1700808"/>
            <a:ext cx="6912768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suryagroup.ru/ppt/imgs/5604ac7c06b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154"/>
          </a:xfrm>
          <a:prstGeom prst="rect">
            <a:avLst/>
          </a:prstGeom>
          <a:noFill/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857356" y="1714488"/>
            <a:ext cx="635798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“Если человек за день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не получил ни каких знаний,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значит, день прошел зря…”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suryagroup.ru/ppt/imgs/5604ac7c06b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15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95736" y="1052736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Домашнее задание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67744" y="2132856"/>
            <a:ext cx="540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latin typeface="Arial" pitchFamily="34" charset="0"/>
                <a:cs typeface="Arial" pitchFamily="34" charset="0"/>
              </a:rPr>
              <a:t>Учебник.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Страница 42 № 2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Страница 43 № 6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suryagroup.ru/ppt/imgs/5604ac7c06b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15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 rot="20210487">
            <a:off x="2771800" y="1628800"/>
            <a:ext cx="33807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Молодцы!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1746" name="Picture 2" descr="http://ic.pics.livejournal.com/fuxija/16485180/140367/140367_90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3212976"/>
            <a:ext cx="4312024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data:image/jpeg;base64,/9j/4AAQSkZJRgABAQAAAQABAAD/2wCEAAkGBxAPEBMPDxMVDxQPFxsPDxQPGBIPFA8QFBQYFhQVFBQYHSggGBolHBQUITEhJSkrLi4uFx8zODMsNygtLisBCgoKDg0OGhAQFy0kHB0sLC80LCwsLCwvNys3LCwsLCwsLCwsLSwsLS8xLC4sLCwvLCwsLDArLCwrLCwtLCwsK//AABEIAMIBAwMBIgACEQEDEQH/xAAbAAACAwEBAQAAAAAAAAAAAAABAgADBQQGB//EAD8QAAECBQEHAgMFBgcAAgMAAAEAAhESMUFRUgMhIjJhYnEEEwVCkTOCs8LRBhQjU5LTcoGxssHS4YOhNENz/8QAGQEBAQEBAQEAAAAAAAAAAAAAAAECAwQF/8QAJREBAAICAQIFBQAAAAAAAAAAAAERAgMhEjEEE0FRgSKhscHw/9oADAMBAAIRAxEAPwD6FtvW7U7RwngBJASsNdm1x3lsauKX962us/07P/qqn/aP+5+CxcvxF+1aybYBrnBwJDyWgsjxCIvCMEWIt3/vW11n+nZ/9VP3ra6z/Tsv+qyNv6zbSAMYDtCfbcGkO9sl0A6OkjiBrCMQCIJvT+rewfxwWAmVrtpLEmEbE7j1gdy4574wn6o493aNGUx+no/Tbd0gJMxjDiDYQi0QgAMlWe/tYwDGGBIjIN8pgavXL6Vwds2kbwTEHILmb1t+lLt1KuudXhdL4uHCmd7+2rIzd2N/uKe/tqSNzyD+51WqS6V1L3P6JyXTDcKG5yOiWMf39rCMjd3YP7ih222jCRv9A/uLVcXSncKm5z4TkumG4UNzkdFLGP7+2rI3d2N/uKe9ttDc8g/uLVi6U0qbnPhOS6I3ChuenRLGOdvtqyN3djcw/mKe9ttDf6G/3FqOLpTSuTq8Kwl01BQ3OR0VsY/v7bQ3HIMw/mKe9towkbnkb/cWrF0p3CpudR6JiXTUFDc5HRLGR7+2rI3HI3MP5invbbQ3+hv9xasXSmlcnV4TxdNQUycjopYx/f21ZG45G5h/MU97bUkb/Q3+4tWLpTSuTq8J4umoKZOfCWMb39tWRuORuYfzEfe20YSN/ob/AN1qxdLauTq8J4umoKZOfCWMf39tWRuORuYfzFPe21JG/wBDf7i1SXS2rk6vCeLo0FMn9EsY/vbbQ3HI3MP5inu7aMJG55G/91rAultXJ1eEYumoKZOfCWMf3ttWRuORuYfzEfd22hv9Df8AutWLpaCuTr8J4ujQUyf0Sxje9tqyNxyNzD+Yj7u2pI3+hv8A3WqC6W1cnV4TxdNQUyc+EsY3vbasjccjcw/mIH1O1BgWtF+QC4FZjv34WwS6WgqLnV4XF8UJ3RhQUJPzDorYJ9S4bgaKKl1T5UWhgeqeWnaOa0vIDING4k+yxeU/aH4t6vYHZ+q2BDms3bRm6SEd8QTGaBO84Xr3/aP+5+Cxcfqvg+z9Q/8AjbR7NnDezZBgnO8b3Sl0DGkbLzb9eeUxOOXb0erw23DXP1428S79sTsTttt6ch219SQXHbsDG7OAlrujAWEarb/ZLYv2vpNm55gHglxjM7amYhxiKAkH9Mdjf2N9AxwkYJQYkfxgdo2B3OcXmBiRTd0x2/C/hGz9I0t2Bla6LnbKO0c1jyRvY57iQOaIuYHdvXPyOuY8zs9O7xmvprVjU+7c9N9mPMB/UxbHpS3Jq+51LG9KTII6rYmZBbnpY7qVffuXrns+YJLZXbze7kxLZhvNDd2QoYyupe//AInM0wpQ36josip0sp3mpu7Kcls1TQ3dkKOjKaVN+vhMYzClDfqOioqi2B3mpu7KYlsRvNDd3RHfKaVN+vhMYxFKG/UdFBS6WU7zXLtSsJbGpobu6IPjKaVz3eE5mmtQ38dEFUWyneam7tRTEtmqaG7shHfKaVN+7wiZpqChv1HRUV8Mp3muXak8WxqaZdkIb5TSue7wn3zWpnqOiCrhlO81y7Umi2appl2QpvlNK57vCcxmtTPUdFBVwwqebLtSaLZqmmXZR3wtXPd4Tb5rUz18JAqJbLU1y7Umi2NTTLkTGW1c93hNvjamf/FRWC2FTXLtSMWzVNMuyiIwtXPd4R3zWpnr4QV8Mo3muXa08WxqaZchEy2rnv8ACs4o2pn/AMUFMWy1Ncu1JuGappl2VBGW1c93hPvmtTPXwqquLYVNcu1Li+JwiIE0vHWMrv3wtUX7vC4vikYiOPztSEVPqfKij6nyougxHfaP+5+CxRB32j/ufgsWD+1vxZ2wYNkyZrtrzPA5GUMpoXGFI7t5wszNRbpp1TtzjHH1egQivNfs231RLXjbjben3xmiXRG6WDhM0x6mnVelUxyuF3avLy6bt3en5B5/MxbHpiMmrtWpY/p/sx5/MxbfpY7qVd/uVlyFxbK7eb6kxLZhvNDqyESTK6l0xLphSh/1CyKiWyneanVlMS2YbzQ6shF0ZTSpzlMZphSh/wBQgqiJTvNTqymJbMN5odXRTfKaVOcpyXTClD/woKXFsp3mvdqTktjU0OrIUdGU0r11JzNNahzkIKotgd5qdWopiWzVNDqyEd8ppU51FEzTWof9QqKyWynea92pNFsamndkI75TSvXUmM01qf8AIQUxbKd5r3ak5LZqmndkI75TSv5kxLprU/5Cgqi2FTXu1Jotmqad2Ud8tub86bimtTrlBUS2Wpr3ak0WxqadyJmltX8ybijaioqi2FTXu1Jotmqad2Ud8tq/mR4prU/5RVcWwqa92tOC2NTTuU3y2r+dPxRtTqoikFstTXu1Jotmqad2Ud8tq/mTcU1qf8qiolsKmo1alx/EoRECaCs2oZXeYwtUZ1Li+Kx3RhQU/wAQQVvG8+UFH1PlRaoYj/tH/c/BYsP1PxFw2u02Hq9iTsXfZPY1+1a9uHQB3n/6K3H/AGj/ALn4LEUmLdNecY94v+9Hn/2Q9C/ZM2jnBzRtXzbNr9zgwbgXCxO76LfUBjTfHelbtWkkAglvMBZSKjg27MtuU5z3lobDkH+L87Fs+lh1q7VqWN6f7MefzMW36UO6VfnUrLmJDZXc19acyzDmodeQgZpXUvlOZphShzkLIqMsp5qnXlOYTDmodeQg4OlNKnOU5mmtQ5yEFW6B5qnXlOZYjmodeQhxQNKnOU5miKUOeigqdLKeavfqTmWPzUOvISumlNK9dSsM01qHOQqK4NlPNU69RRMs3zUOvIRg6BpU51Imaa1DnIQVmWU81e/Un4ZhzU78hDilNK9dSeDprU65CCrhlPNXv1JzLN81O/IQ4pTSvXUnM01qdchBVwy/Nzd+pPwzfNTvyhxS25uupPxTWp1yoKjLL81e/Un4Y/NTvyoZpbV66k3FG1OqorEIfNXv1IwE3zU78o8ULV66kYOmtTrlBXBso5q9+pPBsfmp3ocUtubrrTiaNqdVIFW6X5q92pNwzfNTvypxS2r11JoOmtTrlUVmWX5qjXqXJ8UhEQjQVm1DK7jNLaozqXF8UjERhS3+IJAqfU+VFH1PlRdBiP8AtH/c/BYqfW7SXZPcKhpI8w3K1/PtPDPwWLP+LGRg3l3uv2eyDXU+0BP+cI/5BZymMeZIiZmoP6zb+zswxtQA0XgAAIwyk+FehLP4j+d1AfkabeTdW+n9NM73H798Wg3Ooj/RdhXDXjOc9eXxDrllER0w7vT8g/xfmYtn0wHWrtWpY3pz/DH+L8zFtelm3Uq7Opd5cjECV1b6kxAmFaHVkKGaV1L5TmaYUoc5CwKnBsprU6spyGzCtDqyEHTSmlTnKczTClDnIVFUBA1qdWU5DYitDqyEOKU0qc5TmaIpQ56IKnASmte7UnMs16HXkJXTSupXrqTkOmtQ5yECQbA1qdWpEhswrQ6shTilNKnOopjNNahzkIK4CU1r3ak0GzXp3ZCnFKaV66k/FNanXIQVQbKa17tSYhs16d2QpxSmlTnUn4prU65UFUGwvXu1JoNmvTuypxS25uutNxTWp1ygrIbLevdqTwbG9O5QzS2r11JuKNqdUFcGwvXu1IwbNendlETQtXrqR4prU65VFcGy35u7WnAbG9O5DilFK9dafijanVQVANlvXu1JoNmvTuyoJpbV66k3FNanXKoQhsL1GrUuP4mBuhGgrNqGV3GaFqjOpcXxSMRGFBSOoIKnnefKij6lRbsYzWTbVwjCMlf/AOLEfV7JpMu4hu/fv3pH/aP+5+CxGKzljE91jKkQSPfAwqcCqGzPE4YhCNohebDxmGW7yoifXmuOGpwmItpenH8MefzMWx6aHWr7O1BY/p/sx5/Mxbfpg7dSr7HV5XqlgTLK7cb2cmMswrQ2dkKGaV1L2P6pyHTDeKGxyOqwKnSyncamzspzLMK0NnZCDg6U0qbHPlOZphShscjqqKuGB3Gps7KYyxG40NndEYOgaVNjnyiZojeKGxyOqgqdLKa1w7UrDLNehs7olcHSneK4OryrCHTVFDY5HVBVwymtTZ2opjLNehs7IRIdKaVNjqPVEh01RQ2OR1VFZllNa4dqT8M16YdkIcUp3iuDq8p4OmqKYOR1UFXDKdxqbO1JuGahph2QpB0ppXB1eU5mmqKYOR1QVcMtDzYdrTcM16YdlSDoW5sHV5T8U1qYOfKoqMst64dqTiWN6YcoQ6Worg6vKaDo1FMH9UFQlheuHak3DNQ0w7KPFC1cHV5Rg6a1MHPlBXwwvXDtacSxoaYcgJpRSuDq8p4OjamD+qkCoBstDXDtSbhmvTDsqQdLauDq8p4OmqKYOfKoqMsKGos7UuT4kBEQjQVDh8wyu7iltUWOryuL4pGIjClgR8w6pAqfUqIvqfKi2MN32j/ufgsRgg/7R/3PwWLJ+H/FANofS7dwG2aeCPD7zDGVwGTSHTzANaF1Xs+Z/wDl/orEABWkarjlrvZjnfa/vSxPEu/0/IPP5mLY9NDBq+x1LH2HIPP5mLb9KDkVdbu8rrKIZZXbjU2cnMsw3OobHIUIdK7eL2P6p4GYbxQ2OR1WBS6WU7nXscpzLNR1DY5CjmmU7xU2OfKch0w3ihscjqqKeGU7nVNnZTGWI3OobOyEYGU7xU2OfKctdEbxQ2OR1QUullO51cHKcyxo6hs7IUcDKd4rg6vKch0aihscjqgqMsDuNTY6kTLNR1MHITEGU7xXB1eUSHTVFDY5HVBWZZTuNcO1JuGahph2QpB0p3iuDq8p4Gaopg5HVBTwwO51cHUn4ZqOph2QpAyneKmx1eU8HTVFMHI6oKeGFHc2Ha0/DNR1MOyiQYVHNg6vKaDpqimDnypAqMstHVwdSbhjQ0w5Egy1FcHV5TQdNUUwf1SRUJYUNcHUjwzUdTBymgZaiuDq8owdNUUwc+UgVcMBudXB1p+GNHUwVIOlqK4OryngY1FMH9UFPDLR1cHUm4ZqOph2UYGWorg6vKaDpqimDnyqK+GFHVFnalx/EoREARuFQR8wyu8h0tRUW7vK4vigO6OBQQ+YdUgVPqfKij6nyougxH/aP+5+CxeS/bP4C/aOHqti4Nc0NG1L4u9prDM3b7Ma23Fx43+tf9o/wz8FihHSINjQi4KgyPU/G/Zaw7VkIOGz9SRuGymEG7QC7HGh/wAq7lrg/qsh3oBtNm7YO3u2P8JpdGG02DhFjXZEABGzmRFFy/BtvtNjtGeheTtHMbMXPgxrdlvlDBCO0dQE7h9CVi5jLntLt045YXHePx7/AA9f6fkHk/7mLY9MBi77HUsf0/2Y8/mYtv0oO7fd9u7yrLiLgJXcObFMQ2YcJobHIRIdK7fmx/VMQ6Yb7GxyOqgqIbKeE1NjlMQJhw2NjkKODpTvubHPlOQ6YbxQ2OR1UFUGwPDc2OUxDZhwmhschGDoHfc2OfKYh0RvFDY5HVVVLgJTwmpsdScgR5bGx6KODpTvvg6vKch0a2Nj06qCqDYHhubHUmIbNy2NjkIwMp33NjqPVEh01bGxyOqqKyGwPDfHcmg2blNMHIUg6U774Oryng6atsHI6qCmDYHhNcHWng2blNMHKkHSnffB1+U5Dpq2wcjqgqg2Xl+bB1JoNm5TTByjB0tfmwdXlNB01bYOfKCogS8t8dyeDY8tsFQh0tb4Orymg6atsf8AqCoAQ5b47kYNm5TTBymg6Wt8HV5TQdNW2DnyqKgGy8t8d6eDY8ppgqQMtfmwdXlNAxrbB/VBVBsvLfHcmg2bltg5UgZRvvg6vKeDpq2wc+UFRDYctxY6lyfEgIiAhuFofMF3QdCtxY6vK4/ikd0cC3cEgVPqfKCj6nyougxHfaP/APj/AAWKFwFdyjvtH/c/BYvP/tSzYhpdtZ3Pc2GxAmLGuHSkd++NQoxsy6cba3qeB7NrQfZP/wALzwH/ACcR/k4pfXfD2bV+y2piH7B07C0wiPmYTg7vp5XJ8B9O4+lDNsA9r4lrXcX8M7wD/r0WupMRMct69kxEZRxbu9PyDz+Zi2PStbpu+3csj04/hjyf9zFtemBzd9u7ykglrZXcObJixsw4bG3UKOBg7eL2/wDU5DphvFDbqOqyKi1sp4bm3VOWtm5bG3UIEOlO+5t18py10w3iht1HVBVK2U8NzbqmLWxHDY26hSDpTvFTbr5TkOiN4obdR1UFLmtlPDfHcrCxseWxt1CDgZTvFTbu8pyHTVFDbqOqoqkbKeG5t3JpWzctjbqEYGU7xU27j1TEOmqKG3UdUFRa2B4b47k5a2bltjqECHSneK47vKeDpqimOo6oKpWynhvjuTlrZuW2OoQg6U7xXHd5TwM1RTHUdVBVK2HL82O9NK2bltjqpAy1HNju8p4OmqKY6+VRUWtl5b47k8jY8tsKEOlqK47vKaDo1FMf+oKg1sOW+O5NK2bltjqiAYVFcd3lGDpqimOvlBXK2UcN8d6eVseW2EIGWo5sd/lOA6NRTH/qCqVsvLfHcmlbNy2x1UAMtRXHd5TQdNUUx18oELWw5bi3cuP4mACICG4Wh8wXcQ6WoqLd3lcXxQGIiY7haHzBBU+p8qKPqfKi6DA9UHE7UMIa4tYGk7wHewyBWD6tnq9tsfY2mxi+YfxZmBkAYx3GMbU/Reid9o/7n4LEmx2oeIilFiatjLX1K/h/pvZ2TNnGMgljk3KvSz8RbgA/1Rh/ok2fqGOllM0xIaReWId/kCCI+Mq3DcY8cQ0/TfZjz+Zi2PTAabvsNSx/T8g/xH/cxbXpQd2+77dySGLRKeHNmpi0TDgsbNyFCDK7fc2TkGYb7G3ULIqc0SnhzZuUxaJuSxs3IUcDKd+bdU5BmG+xt1CgqlEDw3Nm5TFrYjgsbNyEYGB33NuqJBiN9jbwqK3NEp4b4bqTFojy2Nm5CDgZTvvjuVhBmrY26hBVKIHhubN1FEtbNy2Nm5CMDKd9zbuTEGYb7G3UIK5RKeG+G6k0ojyWw3IUgZTvvjuTwM1bY8IKZRKeG+G6k8rZuS2G5CkDKd98dyYgzVtjqFBXKIct8N1JpRNyWw3KkDLX5sdyaBm5rY6oKy0S8t8N1Jg0R5LYb+qJBlrfHcmgY1thBVKJeW+G6k0om5LYblEAwrfHcjAzVtjqqK5RDlvhutPK2PJbDUADLW+O9OIxrbCCqUS8t8N1JpRNyWw3KgBlrfHcmgZq2x1QIWthy3Fm6lx/EwIiDYbhgfMF3EGWtxbuXF8UjuiY7h/uCCp9T5QRdU+VF0GI/wC0f9z8Fi8d8e+IP9J7uyi9kGnbelds3yF+6VoJcQHEbQiLTuIMd5Ih7F32j/ufgsWZ+0P7ObH4lsfY2rnMhF+zeyrXSkbwRxAg06Bcs9fVXvDWOVfLy/pfXvOx2e2dtBsi94bstmS53u7YMOza7fyML9r7sIkCXqtr4P6obfaDZ+n/APx/Tsawvjvc4BpZs25jzOOJBcrznqP2EednsdltvVT7P0YduGyc07WYw3kvg2AMt17z0HoWem2bdjsxBrM1LjvcT5JKTrublvrmMaa3pz/DHk/7mLZ9NDTHe+w1LH9P9mPP5mLa9MDu33fbuWpchIEHcObN/VMQJhw2Nm5HVQgyu33NgmIMw32NhkKCswlPDc2bnynIE3JY2bkIEGU77m3VOQZhvsbDIUFUBA8NzZuUxAiOCxs3IUgYHfc2GU5BiN9jYdFRU4CU8N8N1JyBHksbNyEHAynffA1JyDNWxsMhQVwEp4bmzdR6okCbksbNyFIGU77mw1FMQZq2NhkKiuAlPDfDdSYgTDgthuQpAynffHcmgZq2wMhBXKJTwXw3UmIE3JbDchSBlO+5sNSeBmrbAyoKt0vL82G6/KbdNyWw3PlSBlr82BqTQM1bYGUFcBLy3w3V5TQEeS2G/qoQZa3wNSeBjW2AqKwBDkvhupGAm5LYbnyiAYVvgakYGatsDKCuAgOG+G608BHkthqEDKN/zYGtPAxrbAQVACXlvhurymgJuS2G5UAMtb4GpNAzVtgZQIQIctxZuryuP4pDdww3DGoLuIMtbiw1Li+KA7t8dw6fMEFT6nyoo+p8qLoMR/2j/ufgsTbN0HA4Kj9k6d5gYEMhuO/+CwblPbOD9CoOb4vxQ2TIuncIkAkNaN5JNArym9t2D9Cj7bsH6FWx1+m+zHn8zFs+mhpjvfp1eVj7AEbMRiIHfuNJmb1obP1TW/8A7BUnlPzGOFmR1nldw3On9U5hMOGx05HVcZ9a2BHuDf0P6I/vzYx9wXFD06LNDodCU8OdOfKcwm5LHTkdVxn1jYEe4N/Q/oifXNjH3B9D+iUOndKeG5058piBEcFjp6dVx/vrYEe4N/Q58I/vzYx9wfQ/olDodCU8N+3V5TmEeSx05HVcZ9Y2BHuDf0OY4RPrmxj7gpg/og6d0Dw3OnV5RMJuSx05HVcJ+INhD3L6TmOE49c0mPuCkOU58JQ6t0p4b9urym3Tclu3I6rlHqhCHuDeY0OY4RPrGxj7g/pP6JQu3Snhv26vKcwm5LduR1XJ+9NhD3BWPKcxwmPrGxj7gxQ/olC7dDl+bt1+U+6blt258rkPrGwh7grGhzHCB9e2MfcH9J/RKHUYS8t+3V5Tbo8lu39Vwn4i2EJ7x5TmOE49e2MfcFMH9EodIhDlv26vKO6blt258rkHrWwh7gzQ5jhH9+bGPuCkKH9EodG6Xl+bt1+U+6PJbt/Vcf742EPcFY0OY4TfvzYx9wfQ/ogvEJeW/bq8pt03Lbtz5XH++NhD3BWNDmOEw9c2MfcGKH9EodJhDluNOryuP4nCI4YbumoYTfvrYQ9wVjQ5jhc/rNu1++cGAhCBEeIHCUHfU+VFHjefKi6DN+KuI2jgDDfbcuP3HZP1KiigPuOyfqUDtHZP1KiiC2PCXXFDcRrAqt20dk/UoqIF9x2T9Sp7jsn6lFRUD3HZP1KnuOyfqUVEA9x2T9Sp7jsn6lFRAPcdk/Uqe47J+pRUQT3HZP1KHuOyfqUVEA9x2T9SmbtHZP1KKiCO2hyfqUnuOyfqVFEE9x2T9Sp7jsn6lFRBPcdk/Uoe47J+pRUUA9x2T9Sp7jsn6lFRUD3HZP1KnuOyfqUVEA9x2T9Sp7jsn6lFRAPcdk/Uot2jo1P1KKiD1fpAJG+EFFF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data:image/jpeg;base64,/9j/4AAQSkZJRgABAQAAAQABAAD/2wCEAAkGBxAPEBMPDxMVDxQPFxsPDxQPGBIPFA8QFBQYFhQVFBQYHSggGBolHBQUITEhJSkrLi4uFx8zODMsNygtLisBCgoKDg0OGhAQFy0kHB0sLC80LCwsLCwvNys3LCwsLCwsLCwsLSwsLS8xLC4sLCwvLCwsLDArLCwrLCwtLCwsK//AABEIAMIBAwMBIgACEQEDEQH/xAAbAAACAwEBAQAAAAAAAAAAAAABAgADBQQGB//EAD8QAAECBQEHAgMFBgcAAgMAAAEAAhESMUFRUgMhIjJhYnEEEwVCkTOCs8LRBhQjU5LTcoGxssHS4YOhNENz/8QAGQEBAQEBAQEAAAAAAAAAAAAAAAECAwQF/8QAJREBAAICAQIFBQAAAAAAAAAAAAERAgMhEjEEE0FRgSKhscHw/9oADAMBAAIRAxEAPwD6FtvW7U7RwngBJASsNdm1x3lsauKX962us/07P/qqn/aP+5+CxcvxF+1aybYBrnBwJDyWgsjxCIvCMEWIt3/vW11n+nZ/9VP3ra6z/Tsv+qyNv6zbSAMYDtCfbcGkO9sl0A6OkjiBrCMQCIJvT+rewfxwWAmVrtpLEmEbE7j1gdy4574wn6o493aNGUx+no/Tbd0gJMxjDiDYQi0QgAMlWe/tYwDGGBIjIN8pgavXL6Vwds2kbwTEHILmb1t+lLt1KuudXhdL4uHCmd7+2rIzd2N/uKe/tqSNzyD+51WqS6V1L3P6JyXTDcKG5yOiWMf39rCMjd3YP7ih222jCRv9A/uLVcXSncKm5z4TkumG4UNzkdFLGP7+2rI3d2N/uKe9ttDc8g/uLVi6U0qbnPhOS6I3ChuenRLGOdvtqyN3djcw/mKe9ttDf6G/3FqOLpTSuTq8Kwl01BQ3OR0VsY/v7bQ3HIMw/mKe9towkbnkb/cWrF0p3CpudR6JiXTUFDc5HRLGR7+2rI3HI3MP5invbbQ3+hv9xasXSmlcnV4TxdNQUycjopYx/f21ZG45G5h/MU97bUkb/Q3+4tWLpTSuTq8J4umoKZOfCWMb39tWRuORuYfzEfe20YSN/ob/AN1qxdLauTq8J4umoKZOfCWMf39tWRuORuYfzFPe21JG/wBDf7i1SXS2rk6vCeLo0FMn9EsY/vbbQ3HI3MP5inu7aMJG55G/91rAultXJ1eEYumoKZOfCWMf3ttWRuORuYfzEfd22hv9Df8AutWLpaCuTr8J4ujQUyf0Sxje9tqyNxyNzD+Yj7u2pI3+hv8A3WqC6W1cnV4TxdNQUyc+EsY3vbasjccjcw/mIH1O1BgWtF+QC4FZjv34WwS6WgqLnV4XF8UJ3RhQUJPzDorYJ9S4bgaKKl1T5UWhgeqeWnaOa0vIDING4k+yxeU/aH4t6vYHZ+q2BDms3bRm6SEd8QTGaBO84Xr3/aP+5+Cxcfqvg+z9Q/8AjbR7NnDezZBgnO8b3Sl0DGkbLzb9eeUxOOXb0erw23DXP1428S79sTsTttt6ch219SQXHbsDG7OAlrujAWEarb/ZLYv2vpNm55gHglxjM7amYhxiKAkH9Mdjf2N9AxwkYJQYkfxgdo2B3OcXmBiRTd0x2/C/hGz9I0t2Bla6LnbKO0c1jyRvY57iQOaIuYHdvXPyOuY8zs9O7xmvprVjU+7c9N9mPMB/UxbHpS3Jq+51LG9KTII6rYmZBbnpY7qVffuXrns+YJLZXbze7kxLZhvNDd2QoYyupe//AInM0wpQ36josip0sp3mpu7Kcls1TQ3dkKOjKaVN+vhMYzClDfqOioqi2B3mpu7KYlsRvNDd3RHfKaVN+vhMYxFKG/UdFBS6WU7zXLtSsJbGpobu6IPjKaVz3eE5mmtQ38dEFUWyneam7tRTEtmqaG7shHfKaVN+7wiZpqChv1HRUV8Mp3muXak8WxqaZdkIb5TSue7wn3zWpnqOiCrhlO81y7Umi2appl2QpvlNK57vCcxmtTPUdFBVwwqebLtSaLZqmmXZR3wtXPd4Tb5rUz18JAqJbLU1y7Umi2NTTLkTGW1c93hNvjamf/FRWC2FTXLtSMWzVNMuyiIwtXPd4R3zWpnr4QV8Mo3muXa08WxqaZchEy2rnv8ACs4o2pn/AMUFMWy1Ncu1JuGappl2VBGW1c93hPvmtTPXwqquLYVNcu1Li+JwiIE0vHWMrv3wtUX7vC4vikYiOPztSEVPqfKij6nyougxHfaP+5+CxRB32j/ufgsWD+1vxZ2wYNkyZrtrzPA5GUMpoXGFI7t5wszNRbpp1TtzjHH1egQivNfs231RLXjbjben3xmiXRG6WDhM0x6mnVelUxyuF3avLy6bt3en5B5/MxbHpiMmrtWpY/p/sx5/MxbfpY7qVd/uVlyFxbK7eb6kxLZhvNDqyESTK6l0xLphSh/1CyKiWyneanVlMS2YbzQ6shF0ZTSpzlMZphSh/wBQgqiJTvNTqymJbMN5odXRTfKaVOcpyXTClD/woKXFsp3mvdqTktjU0OrIUdGU0r11JzNNahzkIKotgd5qdWopiWzVNDqyEd8ppU51FEzTWof9QqKyWynea92pNFsamndkI75TSvXUmM01qf8AIQUxbKd5r3ak5LZqmndkI75TSv5kxLprU/5Cgqi2FTXu1Jotmqad2Ud8tub86bimtTrlBUS2Wpr3ak0WxqadyJmltX8ybijaioqi2FTXu1Jotmqad2Ud8tq/mR4prU/5RVcWwqa92tOC2NTTuU3y2r+dPxRtTqoikFstTXu1Jotmqad2Ud8tq/mTcU1qf8qiolsKmo1alx/EoRECaCs2oZXeYwtUZ1Li+Kx3RhQU/wAQQVvG8+UFH1PlRaoYj/tH/c/BYsP1PxFw2u02Hq9iTsXfZPY1+1a9uHQB3n/6K3H/AGj/ALn4LEUmLdNecY94v+9Hn/2Q9C/ZM2jnBzRtXzbNr9zgwbgXCxO76LfUBjTfHelbtWkkAglvMBZSKjg27MtuU5z3lobDkH+L87Fs+lh1q7VqWN6f7MefzMW36UO6VfnUrLmJDZXc19acyzDmodeQgZpXUvlOZphShzkLIqMsp5qnXlOYTDmodeQg4OlNKnOU5mmtQ5yEFW6B5qnXlOZYjmodeQhxQNKnOU5miKUOeigqdLKeavfqTmWPzUOvISumlNK9dSsM01qHOQqK4NlPNU69RRMs3zUOvIRg6BpU51Imaa1DnIQVmWU81e/Un4ZhzU78hDilNK9dSeDprU65CCrhlPNXv1JzLN81O/IQ4pTSvXUnM01qdchBVwy/Nzd+pPwzfNTvyhxS25uupPxTWp1yoKjLL81e/Un4Y/NTvyoZpbV66k3FG1OqorEIfNXv1IwE3zU78o8ULV66kYOmtTrlBXBso5q9+pPBsfmp3ocUtubrrTiaNqdVIFW6X5q92pNwzfNTvypxS2r11JoOmtTrlUVmWX5qjXqXJ8UhEQjQVm1DK7jNLaozqXF8UjERhS3+IJAqfU+VFH1PlRdBiP8AtH/c/BYqfW7SXZPcKhpI8w3K1/PtPDPwWLP+LGRg3l3uv2eyDXU+0BP+cI/5BZymMeZIiZmoP6zb+zswxtQA0XgAAIwyk+FehLP4j+d1AfkabeTdW+n9NM73H798Wg3Ooj/RdhXDXjOc9eXxDrllER0w7vT8g/xfmYtn0wHWrtWpY3pz/DH+L8zFtelm3Uq7Opd5cjECV1b6kxAmFaHVkKGaV1L5TmaYUoc5CwKnBsprU6spyGzCtDqyEHTSmlTnKczTClDnIVFUBA1qdWU5DYitDqyEOKU0qc5TmaIpQ56IKnASmte7UnMs16HXkJXTSupXrqTkOmtQ5yECQbA1qdWpEhswrQ6shTilNKnOopjNNahzkIK4CU1r3ak0GzXp3ZCnFKaV66k/FNanXIQVQbKa17tSYhs16d2QpxSmlTnUn4prU65UFUGwvXu1JoNmvTuypxS25uutNxTWp1ygrIbLevdqTwbG9O5QzS2r11JuKNqdUFcGwvXu1IwbNendlETQtXrqR4prU65VFcGy35u7WnAbG9O5DilFK9dafijanVQVANlvXu1JoNmvTuyoJpbV66k3FNanXKoQhsL1GrUuP4mBuhGgrNqGV3GaFqjOpcXxSMRGFBSOoIKnnefKij6lRbsYzWTbVwjCMlf/AOLEfV7JpMu4hu/fv3pH/aP+5+CxGKzljE91jKkQSPfAwqcCqGzPE4YhCNohebDxmGW7yoifXmuOGpwmItpenH8MefzMWx6aHWr7O1BY/p/sx5/Mxbfpg7dSr7HV5XqlgTLK7cb2cmMswrQ2dkKGaV1L2P6pyHTDeKGxyOqwKnSyncamzspzLMK0NnZCDg6U0qbHPlOZphShscjqqKuGB3Gps7KYyxG40NndEYOgaVNjnyiZojeKGxyOqgqdLKa1w7UrDLNehs7olcHSneK4OryrCHTVFDY5HVBVwymtTZ2opjLNehs7IRIdKaVNjqPVEh01RQ2OR1VFZllNa4dqT8M16YdkIcUp3iuDq8p4OmqKYOR1UFXDKdxqbO1JuGahph2QpB0ppXB1eU5mmqKYOR1QVcMtDzYdrTcM16YdlSDoW5sHV5T8U1qYOfKoqMst64dqTiWN6YcoQ6Worg6vKaDo1FMH9UFQlheuHak3DNQ0w7KPFC1cHV5Rg6a1MHPlBXwwvXDtacSxoaYcgJpRSuDq8p4OjamD+qkCoBstDXDtSbhmvTDsqQdLauDq8p4OmqKYOfKoqMsKGos7UuT4kBEQjQVDh8wyu7iltUWOryuL4pGIjClgR8w6pAqfUqIvqfKi2MN32j/ufgsRgg/7R/3PwWLJ+H/FANofS7dwG2aeCPD7zDGVwGTSHTzANaF1Xs+Z/wDl/orEABWkarjlrvZjnfa/vSxPEu/0/IPP5mLY9NDBq+x1LH2HIPP5mLb9KDkVdbu8rrKIZZXbjU2cnMsw3OobHIUIdK7eL2P6p4GYbxQ2OR1WBS6WU7nXscpzLNR1DY5CjmmU7xU2OfKch0w3ihscjqqKeGU7nVNnZTGWI3OobOyEYGU7xU2OfKctdEbxQ2OR1QUullO51cHKcyxo6hs7IUcDKd4rg6vKch0aihscjqgqMsDuNTY6kTLNR1MHITEGU7xXB1eUSHTVFDY5HVBWZZTuNcO1JuGahph2QpB0p3iuDq8p4Gaopg5HVBTwwO51cHUn4ZqOph2QpAyneKmx1eU8HTVFMHI6oKeGFHc2Ha0/DNR1MOyiQYVHNg6vKaDpqimDnypAqMstHVwdSbhjQ0w5Egy1FcHV5TQdNUUwf1SRUJYUNcHUjwzUdTBymgZaiuDq8owdNUUwc+UgVcMBudXB1p+GNHUwVIOlqK4OryngY1FMH9UFPDLR1cHUm4ZqOph2UYGWorg6vKaDpqimDnyqK+GFHVFnalx/EoREARuFQR8wyu8h0tRUW7vK4vigO6OBQQ+YdUgVPqfKij6nyougxH/aP+5+CxeS/bP4C/aOHqti4Nc0NG1L4u9prDM3b7Ma23Fx43+tf9o/wz8FihHSINjQi4KgyPU/G/Zaw7VkIOGz9SRuGymEG7QC7HGh/wAq7lrg/qsh3oBtNm7YO3u2P8JpdGG02DhFjXZEABGzmRFFy/BtvtNjtGeheTtHMbMXPgxrdlvlDBCO0dQE7h9CVi5jLntLt045YXHePx7/AA9f6fkHk/7mLY9MBi77HUsf0/2Y8/mYtv0oO7fd9u7yrLiLgJXcObFMQ2YcJobHIRIdK7fmx/VMQ6Yb7GxyOqgqIbKeE1NjlMQJhw2NjkKODpTvubHPlOQ6YbxQ2OR1UFUGwPDc2OUxDZhwmhschGDoHfc2OfKYh0RvFDY5HVVVLgJTwmpsdScgR5bGx6KODpTvvg6vKch0a2Nj06qCqDYHhubHUmIbNy2NjkIwMp33NjqPVEh01bGxyOqqKyGwPDfHcmg2blNMHIUg6U774Oryng6atsHI6qCmDYHhNcHWng2blNMHKkHSnffB1+U5Dpq2wcjqgqg2Xl+bB1JoNm5TTByjB0tfmwdXlNB01bYOfKCogS8t8dyeDY8tsFQh0tb4Orymg6atsf8AqCoAQ5b47kYNm5TTBymg6Wt8HV5TQdNW2DnyqKgGy8t8d6eDY8ppgqQMtfmwdXlNAxrbB/VBVBsvLfHcmg2bltg5UgZRvvg6vKeDpq2wc+UFRDYctxY6lyfEgIiAhuFofMF3QdCtxY6vK4/ikd0cC3cEgVPqfKCj6nyougxHfaP/APj/AAWKFwFdyjvtH/c/BYvP/tSzYhpdtZ3Pc2GxAmLGuHSkd++NQoxsy6cba3qeB7NrQfZP/wALzwH/ACcR/k4pfXfD2bV+y2piH7B07C0wiPmYTg7vp5XJ8B9O4+lDNsA9r4lrXcX8M7wD/r0WupMRMct69kxEZRxbu9PyDz+Zi2PStbpu+3csj04/hjyf9zFtemBzd9u7ykglrZXcObJixsw4bG3UKOBg7eL2/wDU5DphvFDbqOqyKi1sp4bm3VOWtm5bG3UIEOlO+5t18py10w3iht1HVBVK2U8NzbqmLWxHDY26hSDpTvFTbr5TkOiN4obdR1UFLmtlPDfHcrCxseWxt1CDgZTvFTbu8pyHTVFDbqOqoqkbKeG5t3JpWzctjbqEYGU7xU27j1TEOmqKG3UdUFRa2B4b47k5a2bltjqECHSneK47vKeDpqimOo6oKpWynhvjuTlrZuW2OoQg6U7xXHd5TwM1RTHUdVBVK2HL82O9NK2bltjqpAy1HNju8p4OmqKY6+VRUWtl5b47k8jY8tsKEOlqK47vKaDo1FMf+oKg1sOW+O5NK2bltjqiAYVFcd3lGDpqimOvlBXK2UcN8d6eVseW2EIGWo5sd/lOA6NRTH/qCqVsvLfHcmlbNy2x1UAMtRXHd5TQdNUUx18oELWw5bi3cuP4mACICG4Wh8wXcQ6WoqLd3lcXxQGIiY7haHzBBU+p8qKPqfKi6DA9UHE7UMIa4tYGk7wHewyBWD6tnq9tsfY2mxi+YfxZmBkAYx3GMbU/Reid9o/7n4LEmx2oeIilFiatjLX1K/h/pvZ2TNnGMgljk3KvSz8RbgA/1Rh/ok2fqGOllM0xIaReWId/kCCI+Mq3DcY8cQ0/TfZjz+Zi2PTAabvsNSx/T8g/xH/cxbXpQd2+77dySGLRKeHNmpi0TDgsbNyFCDK7fc2TkGYb7G3ULIqc0SnhzZuUxaJuSxs3IUcDKd+bdU5BmG+xt1CgqlEDw3Nm5TFrYjgsbNyEYGB33NuqJBiN9jbwqK3NEp4b4bqTFojy2Nm5CDgZTvvjuVhBmrY26hBVKIHhubN1FEtbNy2Nm5CMDKd9zbuTEGYb7G3UIK5RKeG+G6k0ojyWw3IUgZTvvjuTwM1bY8IKZRKeG+G6k8rZuS2G5CkDKd98dyYgzVtjqFBXKIct8N1JpRNyWw3KkDLX5sdyaBm5rY6oKy0S8t8N1Jg0R5LYb+qJBlrfHcmgY1thBVKJeW+G6k0om5LYblEAwrfHcjAzVtjqqK5RDlvhutPK2PJbDUADLW+O9OIxrbCCqUS8t8N1JpRNyWw3KgBlrfHcmgZq2x1QIWthy3Fm6lx/EwIiDYbhgfMF3EGWtxbuXF8UjuiY7h/uCCp9T5QRdU+VF0GI/wC0f9z8Fi8d8e+IP9J7uyi9kGnbelds3yF+6VoJcQHEbQiLTuIMd5Ih7F32j/ufgsWZ+0P7ObH4lsfY2rnMhF+zeyrXSkbwRxAg06Bcs9fVXvDWOVfLy/pfXvOx2e2dtBsi94bstmS53u7YMOza7fyML9r7sIkCXqtr4P6obfaDZ+n/APx/Tsawvjvc4BpZs25jzOOJBcrznqP2EednsdltvVT7P0YduGyc07WYw3kvg2AMt17z0HoWem2bdjsxBrM1LjvcT5JKTrublvrmMaa3pz/DHk/7mLZ9NDTHe+w1LH9P9mPP5mLa9MDu33fbuWpchIEHcObN/VMQJhw2Nm5HVQgyu33NgmIMw32NhkKCswlPDc2bnynIE3JY2bkIEGU77m3VOQZhvsbDIUFUBA8NzZuUxAiOCxs3IUgYHfc2GU5BiN9jYdFRU4CU8N8N1JyBHksbNyEHAynffA1JyDNWxsMhQVwEp4bmzdR6okCbksbNyFIGU77mw1FMQZq2NhkKiuAlPDfDdSYgTDgthuQpAynffHcmgZq2wMhBXKJTwXw3UmIE3JbDchSBlO+5sNSeBmrbAyoKt0vL82G6/KbdNyWw3PlSBlr82BqTQM1bYGUFcBLy3w3V5TQEeS2G/qoQZa3wNSeBjW2AqKwBDkvhupGAm5LYbnyiAYVvgakYGatsDKCuAgOG+G608BHkthqEDKN/zYGtPAxrbAQVACXlvhurymgJuS2G5UAMtb4GpNAzVtgZQIQIctxZuryuP4pDdww3DGoLuIMtbiw1Li+KA7t8dw6fMEFT6nyoo+p8qLoMR/2j/ufgsTbN0HA4Kj9k6d5gYEMhuO/+CwblPbOD9CoOb4vxQ2TIuncIkAkNaN5JNArym9t2D9Cj7bsH6FWx1+m+zHn8zFs+mhpjvfp1eVj7AEbMRiIHfuNJmb1obP1TW/8A7BUnlPzGOFmR1nldw3On9U5hMOGx05HVcZ9a2BHuDf0P6I/vzYx9wXFD06LNDodCU8OdOfKcwm5LHTkdVxn1jYEe4N/Q/oifXNjH3B9D+iUOndKeG5058piBEcFjp6dVx/vrYEe4N/Q58I/vzYx9wfQ/olDodCU8N+3V5TmEeSx05HVcZ9Y2BHuDf0OY4RPrmxj7gpg/og6d0Dw3OnV5RMJuSx05HVcJ+INhD3L6TmOE49c0mPuCkOU58JQ6t0p4b9urym3Tclu3I6rlHqhCHuDeY0OY4RPrGxj7g/pP6JQu3Snhv26vKcwm5LduR1XJ+9NhD3BWPKcxwmPrGxj7gxQ/olC7dDl+bt1+U+6blt258rkPrGwh7grGhzHCB9e2MfcH9J/RKHUYS8t+3V5Tbo8lu39Vwn4i2EJ7x5TmOE49e2MfcFMH9EodIhDlv26vKO6blt258rkHrWwh7gzQ5jhH9+bGPuCkKH9EodG6Xl+bt1+U+6PJbt/Vcf742EPcFY0OY4TfvzYx9wfQ/ogvEJeW/bq8pt03Lbtz5XH++NhD3BWNDmOEw9c2MfcGKH9EodJhDluNOryuP4nCI4YbumoYTfvrYQ9wVjQ5jhc/rNu1++cGAhCBEeIHCUHfU+VFHjefKi6DN+KuI2jgDDfbcuP3HZP1KiigPuOyfqUDtHZP1KiiC2PCXXFDcRrAqt20dk/UoqIF9x2T9Sp7jsn6lFRUD3HZP1KnuOyfqUVEA9x2T9Sp7jsn6lFRAPcdk/Uqe47J+pRUQT3HZP1KHuOyfqUVEA9x2T9SmbtHZP1KKiCO2hyfqUnuOyfqVFEE9x2T9Sp7jsn6lFRBPcdk/Uoe47J+pRUUA9x2T9Sp7jsn6lFRUD3HZP1KnuOyfqUVEA9x2T9Sp7jsn6lFRAPcdk/Uot2jo1P1KKiD1fpAJG+EFFF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2" name="Picture 6" descr="http://pedsovet.su/_ld/296/359397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5694" t="8914" r="5674" b="20418"/>
          <a:stretch>
            <a:fillRect/>
          </a:stretch>
        </p:blipFill>
        <p:spPr bwMode="auto">
          <a:xfrm>
            <a:off x="1691680" y="1700808"/>
            <a:ext cx="6912768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suryagroup.ru/ppt/imgs/5604ac7c06b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154"/>
          </a:xfrm>
          <a:prstGeom prst="rect">
            <a:avLst/>
          </a:prstGeom>
          <a:noFill/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907704" y="587677"/>
            <a:ext cx="61926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Правила работы в парах    </a:t>
            </a:r>
            <a:endParaRPr kumimoji="0" lang="ru-RU" sz="28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1547664" y="1268760"/>
            <a:ext cx="58911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</a:t>
            </a:r>
            <a:r>
              <a:rPr kumimoji="0" lang="ru-RU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Будь доброжелательным к товарищу.</a:t>
            </a:r>
            <a:endParaRPr kumimoji="0" lang="ru-RU" sz="2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1547665" y="1945958"/>
            <a:ext cx="691276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2. Помогайте друг другу, в случае затруднений тактично исправляйте ошибки друг друга. </a:t>
            </a:r>
            <a:endParaRPr kumimoji="0" lang="ru-RU" sz="2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1691680" y="2996952"/>
            <a:ext cx="67687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3 Если не согласен с мнением товарища: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не кричи, не перебивай.</a:t>
            </a:r>
            <a:endParaRPr kumimoji="0" lang="ru-RU" sz="2400" b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Пользуйся вежливыми фразами.</a:t>
            </a: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1691680" y="4250213"/>
            <a:ext cx="64087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4.Результатом работы в паре является ваш общий результат.</a:t>
            </a: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1619672" y="5298975"/>
            <a:ext cx="532859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5.Поблагодари партнёра за работу.</a:t>
            </a: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29699" grpId="0"/>
      <p:bldP spid="29700" grpId="0"/>
      <p:bldP spid="29701" grpId="0"/>
      <p:bldP spid="2970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suryagroup.ru/ppt/imgs/5604ac7c06b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54"/>
            <a:ext cx="9144000" cy="686115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3108" y="1928802"/>
            <a:ext cx="2357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5 + 6 = 11 (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)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3108" y="2428868"/>
            <a:ext cx="21345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11 </a:t>
            </a:r>
            <a:r>
              <a:rPr lang="ru-RU" sz="2400" b="1" smtClean="0">
                <a:latin typeface="Arial" pitchFamily="34" charset="0"/>
                <a:cs typeface="Arial" pitchFamily="34" charset="0"/>
              </a:rPr>
              <a:t>+ 7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= 18(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)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3108" y="2928934"/>
            <a:ext cx="20730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18 - 9 = 9 (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) 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3108" y="3571876"/>
            <a:ext cx="23374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9 + 20 = 29 (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) 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3108" y="4214818"/>
            <a:ext cx="22878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29 + 1 = 30 (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)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143108" y="4786322"/>
            <a:ext cx="257176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30 – 10 = 20 (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Е</a:t>
            </a:r>
            <a:r>
              <a:rPr lang="ru-RU" sz="24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2143108" y="5357826"/>
            <a:ext cx="23574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20 + 7 = 27 (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Т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2143108" y="5929330"/>
            <a:ext cx="23574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27- 10 = 17 (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Р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28794" y="428604"/>
            <a:ext cx="650085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Разминка для ума</a:t>
            </a:r>
          </a:p>
          <a:p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Решаем круговые примеры</a:t>
            </a:r>
          </a:p>
          <a:p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00826" y="1000109"/>
            <a:ext cx="57150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Ь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</a:t>
            </a:r>
          </a:p>
          <a:p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15361" grpId="0"/>
      <p:bldP spid="15362" grpId="0"/>
      <p:bldP spid="15363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suryagroup.ru/ppt/imgs/5604ac7c06b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154"/>
          </a:xfrm>
          <a:prstGeom prst="rect">
            <a:avLst/>
          </a:prstGeom>
          <a:noFill/>
        </p:spPr>
      </p:pic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2714612" y="3429000"/>
            <a:ext cx="1285884" cy="428628"/>
          </a:xfrm>
          <a:prstGeom prst="line">
            <a:avLst/>
          </a:prstGeom>
          <a:ln w="571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285984" y="3643314"/>
            <a:ext cx="1285884" cy="642942"/>
          </a:xfrm>
          <a:prstGeom prst="line">
            <a:avLst/>
          </a:prstGeom>
          <a:ln w="571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928794" y="1857364"/>
            <a:ext cx="1214446" cy="1143008"/>
          </a:xfrm>
          <a:prstGeom prst="line">
            <a:avLst/>
          </a:prstGeom>
          <a:ln w="571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857620" y="785794"/>
            <a:ext cx="2357454" cy="1588"/>
          </a:xfrm>
          <a:prstGeom prst="line">
            <a:avLst/>
          </a:prstGeom>
          <a:ln w="571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857620" y="2071678"/>
            <a:ext cx="2357454" cy="1588"/>
          </a:xfrm>
          <a:prstGeom prst="line">
            <a:avLst/>
          </a:prstGeom>
          <a:ln w="571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3215472" y="1427942"/>
            <a:ext cx="1285884" cy="1588"/>
          </a:xfrm>
          <a:prstGeom prst="line">
            <a:avLst/>
          </a:prstGeom>
          <a:ln w="571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5572926" y="1427942"/>
            <a:ext cx="1285884" cy="1588"/>
          </a:xfrm>
          <a:prstGeom prst="line">
            <a:avLst/>
          </a:prstGeom>
          <a:ln w="571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6143636" y="3071810"/>
            <a:ext cx="2357454" cy="1588"/>
          </a:xfrm>
          <a:prstGeom prst="line">
            <a:avLst/>
          </a:prstGeom>
          <a:ln w="571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6072198" y="4143380"/>
            <a:ext cx="2286016" cy="571504"/>
          </a:xfrm>
          <a:prstGeom prst="line">
            <a:avLst/>
          </a:prstGeom>
          <a:ln w="571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5572132" y="3571876"/>
            <a:ext cx="1071570" cy="71438"/>
          </a:xfrm>
          <a:prstGeom prst="line">
            <a:avLst/>
          </a:prstGeom>
          <a:ln w="571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6200000" flipH="1">
            <a:off x="7643040" y="4001298"/>
            <a:ext cx="930282" cy="500066"/>
          </a:xfrm>
          <a:prstGeom prst="line">
            <a:avLst/>
          </a:prstGeom>
          <a:ln w="571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V="1">
            <a:off x="2643174" y="5214950"/>
            <a:ext cx="2143140" cy="571504"/>
          </a:xfrm>
          <a:prstGeom prst="line">
            <a:avLst/>
          </a:prstGeom>
          <a:ln w="571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4786314" y="5214950"/>
            <a:ext cx="2071702" cy="714380"/>
          </a:xfrm>
          <a:prstGeom prst="line">
            <a:avLst/>
          </a:prstGeom>
          <a:ln w="571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V="1">
            <a:off x="6786578" y="5429264"/>
            <a:ext cx="1143008" cy="500066"/>
          </a:xfrm>
          <a:prstGeom prst="line">
            <a:avLst/>
          </a:prstGeom>
          <a:ln w="571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714480" y="2643182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214678" y="1214422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5500694" y="3500438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3.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357818" y="5072074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4.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suryagroup.ru/ppt/imgs/5604ac7c06b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154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928794" y="642918"/>
            <a:ext cx="678661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Что надо сделать, чтобы незамкнутые ломаные стали замкнутыми?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571604" y="1643050"/>
            <a:ext cx="50006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(Соединить концы линий)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2643182"/>
            <a:ext cx="43858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Как найти длину ломаной? 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14480" y="3571876"/>
            <a:ext cx="4577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(Измерить звенья и сложить)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  <p:bldP spid="20483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pedsovet.su/_ld/296/359397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2" name="Picture 2" descr="http://www.phototag.ru/show/438523_433024/m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836712"/>
            <a:ext cx="6144683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suryagroup.ru/ppt/imgs/5604ac7c06b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15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85918" y="714356"/>
            <a:ext cx="3929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Цель: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85918" y="1643050"/>
            <a:ext cx="59293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Научиться находить периметр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многоугольников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928794" y="3786190"/>
            <a:ext cx="550072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1.Что такое периметр?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4572008"/>
            <a:ext cx="507208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 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2. Как находить периметр многоугольников?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9457" grpId="0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465</Words>
  <Application>Microsoft Office PowerPoint</Application>
  <PresentationFormat>Экран (4:3)</PresentationFormat>
  <Paragraphs>113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МАСЬКИ-ПК</dc:creator>
  <cp:lastModifiedBy>Галина</cp:lastModifiedBy>
  <cp:revision>22</cp:revision>
  <dcterms:created xsi:type="dcterms:W3CDTF">2015-11-03T16:39:19Z</dcterms:created>
  <dcterms:modified xsi:type="dcterms:W3CDTF">2015-11-05T10:27:57Z</dcterms:modified>
</cp:coreProperties>
</file>